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7" r:id="rId3"/>
    <p:sldId id="258" r:id="rId4"/>
    <p:sldId id="259" r:id="rId5"/>
    <p:sldId id="260" r:id="rId6"/>
    <p:sldId id="261" r:id="rId7"/>
    <p:sldId id="262" r:id="rId8"/>
    <p:sldId id="270" r:id="rId9"/>
    <p:sldId id="275" r:id="rId10"/>
    <p:sldId id="263" r:id="rId11"/>
    <p:sldId id="264" r:id="rId12"/>
    <p:sldId id="274" r:id="rId13"/>
    <p:sldId id="268" r:id="rId14"/>
    <p:sldId id="269" r:id="rId15"/>
    <p:sldId id="277"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A739BC-78EA-4128-9F31-E9657ECCCBD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B80E06C-C562-4597-BFE2-D71F1FA709B5}">
      <dgm:prSet/>
      <dgm:spPr/>
      <dgm:t>
        <a:bodyPr/>
        <a:lstStyle/>
        <a:p>
          <a:pPr>
            <a:defRPr cap="all"/>
          </a:pPr>
          <a:r>
            <a:rPr lang="en-US"/>
            <a:t>Introduction</a:t>
          </a:r>
        </a:p>
      </dgm:t>
    </dgm:pt>
    <dgm:pt modelId="{8839F6E5-5164-4A84-A960-7F6440A18D6F}" type="parTrans" cxnId="{29486172-302E-4905-B4AD-67B33DD3055E}">
      <dgm:prSet/>
      <dgm:spPr/>
      <dgm:t>
        <a:bodyPr/>
        <a:lstStyle/>
        <a:p>
          <a:endParaRPr lang="en-US"/>
        </a:p>
      </dgm:t>
    </dgm:pt>
    <dgm:pt modelId="{FB0FB594-1084-4D5C-AC64-12A12A5D9F3C}" type="sibTrans" cxnId="{29486172-302E-4905-B4AD-67B33DD3055E}">
      <dgm:prSet/>
      <dgm:spPr/>
      <dgm:t>
        <a:bodyPr/>
        <a:lstStyle/>
        <a:p>
          <a:endParaRPr lang="en-US"/>
        </a:p>
      </dgm:t>
    </dgm:pt>
    <dgm:pt modelId="{D48B2F06-381D-488F-BC61-BA88F5617FEB}">
      <dgm:prSet/>
      <dgm:spPr/>
      <dgm:t>
        <a:bodyPr/>
        <a:lstStyle/>
        <a:p>
          <a:pPr>
            <a:defRPr cap="all"/>
          </a:pPr>
          <a:r>
            <a:rPr lang="en-US"/>
            <a:t>Implemented Algorithm	</a:t>
          </a:r>
        </a:p>
      </dgm:t>
    </dgm:pt>
    <dgm:pt modelId="{F215C1B0-F5AC-470A-A7CE-F4F8BCDF1EAB}" type="parTrans" cxnId="{6A04BDC6-CDA1-4909-916A-99C169FE6E0A}">
      <dgm:prSet/>
      <dgm:spPr/>
      <dgm:t>
        <a:bodyPr/>
        <a:lstStyle/>
        <a:p>
          <a:endParaRPr lang="en-US"/>
        </a:p>
      </dgm:t>
    </dgm:pt>
    <dgm:pt modelId="{30CD98A7-BAE0-4B88-8589-6882F4231211}" type="sibTrans" cxnId="{6A04BDC6-CDA1-4909-916A-99C169FE6E0A}">
      <dgm:prSet/>
      <dgm:spPr/>
      <dgm:t>
        <a:bodyPr/>
        <a:lstStyle/>
        <a:p>
          <a:endParaRPr lang="en-US"/>
        </a:p>
      </dgm:t>
    </dgm:pt>
    <dgm:pt modelId="{AD407CF5-672D-4A4A-BC32-CAED8F8C31C6}">
      <dgm:prSet/>
      <dgm:spPr/>
      <dgm:t>
        <a:bodyPr/>
        <a:lstStyle/>
        <a:p>
          <a:pPr>
            <a:defRPr cap="all"/>
          </a:pPr>
          <a:r>
            <a:rPr lang="en-US"/>
            <a:t>Result</a:t>
          </a:r>
        </a:p>
      </dgm:t>
    </dgm:pt>
    <dgm:pt modelId="{CF24207B-92EC-4C07-BCB7-540702CE2BE0}" type="parTrans" cxnId="{E6F68D5C-1FEE-4F1C-A237-C349E15B9AEE}">
      <dgm:prSet/>
      <dgm:spPr/>
      <dgm:t>
        <a:bodyPr/>
        <a:lstStyle/>
        <a:p>
          <a:endParaRPr lang="en-US"/>
        </a:p>
      </dgm:t>
    </dgm:pt>
    <dgm:pt modelId="{2B7FF649-BCDD-4C4B-A8D3-8639E80CDF76}" type="sibTrans" cxnId="{E6F68D5C-1FEE-4F1C-A237-C349E15B9AEE}">
      <dgm:prSet/>
      <dgm:spPr/>
      <dgm:t>
        <a:bodyPr/>
        <a:lstStyle/>
        <a:p>
          <a:endParaRPr lang="en-US"/>
        </a:p>
      </dgm:t>
    </dgm:pt>
    <dgm:pt modelId="{F31E93F5-325B-478E-9CFE-5FAFF9615E37}" type="pres">
      <dgm:prSet presAssocID="{66A739BC-78EA-4128-9F31-E9657ECCCBD3}" presName="root" presStyleCnt="0">
        <dgm:presLayoutVars>
          <dgm:dir/>
          <dgm:resizeHandles val="exact"/>
        </dgm:presLayoutVars>
      </dgm:prSet>
      <dgm:spPr/>
    </dgm:pt>
    <dgm:pt modelId="{AF6257BE-E42E-4AFA-BB41-D783D1E5494B}" type="pres">
      <dgm:prSet presAssocID="{5B80E06C-C562-4597-BFE2-D71F1FA709B5}" presName="compNode" presStyleCnt="0"/>
      <dgm:spPr/>
    </dgm:pt>
    <dgm:pt modelId="{C13ECC43-AA87-43F1-BBE6-9997A1BDE4EC}" type="pres">
      <dgm:prSet presAssocID="{5B80E06C-C562-4597-BFE2-D71F1FA709B5}" presName="iconBgRect" presStyleLbl="bgShp" presStyleIdx="0" presStyleCnt="3"/>
      <dgm:spPr/>
    </dgm:pt>
    <dgm:pt modelId="{0F656A00-E77F-4994-A803-BDE0623D2A00}" type="pres">
      <dgm:prSet presAssocID="{5B80E06C-C562-4597-BFE2-D71F1FA709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F492852D-F6B1-470B-8A37-02161F7462B3}" type="pres">
      <dgm:prSet presAssocID="{5B80E06C-C562-4597-BFE2-D71F1FA709B5}" presName="spaceRect" presStyleCnt="0"/>
      <dgm:spPr/>
    </dgm:pt>
    <dgm:pt modelId="{0DBFFF62-FC37-45D3-967B-32103F07A757}" type="pres">
      <dgm:prSet presAssocID="{5B80E06C-C562-4597-BFE2-D71F1FA709B5}" presName="textRect" presStyleLbl="revTx" presStyleIdx="0" presStyleCnt="3">
        <dgm:presLayoutVars>
          <dgm:chMax val="1"/>
          <dgm:chPref val="1"/>
        </dgm:presLayoutVars>
      </dgm:prSet>
      <dgm:spPr/>
    </dgm:pt>
    <dgm:pt modelId="{08E9E003-DC16-446D-90C6-57FD6471B3C4}" type="pres">
      <dgm:prSet presAssocID="{FB0FB594-1084-4D5C-AC64-12A12A5D9F3C}" presName="sibTrans" presStyleCnt="0"/>
      <dgm:spPr/>
    </dgm:pt>
    <dgm:pt modelId="{04DC0476-57F3-469F-9FD3-3F717BD2E483}" type="pres">
      <dgm:prSet presAssocID="{D48B2F06-381D-488F-BC61-BA88F5617FEB}" presName="compNode" presStyleCnt="0"/>
      <dgm:spPr/>
    </dgm:pt>
    <dgm:pt modelId="{98C206FD-5392-42CC-9BD0-1E597A12AB6E}" type="pres">
      <dgm:prSet presAssocID="{D48B2F06-381D-488F-BC61-BA88F5617FEB}" presName="iconBgRect" presStyleLbl="bgShp" presStyleIdx="1" presStyleCnt="3"/>
      <dgm:spPr/>
    </dgm:pt>
    <dgm:pt modelId="{97C7A5DF-2B99-4CC3-87B2-E00FDC299003}" type="pres">
      <dgm:prSet presAssocID="{D48B2F06-381D-488F-BC61-BA88F5617F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
        </a:ext>
      </dgm:extLst>
    </dgm:pt>
    <dgm:pt modelId="{C431DE5A-557C-4610-A71F-8A3E1AE79DFC}" type="pres">
      <dgm:prSet presAssocID="{D48B2F06-381D-488F-BC61-BA88F5617FEB}" presName="spaceRect" presStyleCnt="0"/>
      <dgm:spPr/>
    </dgm:pt>
    <dgm:pt modelId="{7E92382E-745E-4486-AF41-5648DDABF128}" type="pres">
      <dgm:prSet presAssocID="{D48B2F06-381D-488F-BC61-BA88F5617FEB}" presName="textRect" presStyleLbl="revTx" presStyleIdx="1" presStyleCnt="3">
        <dgm:presLayoutVars>
          <dgm:chMax val="1"/>
          <dgm:chPref val="1"/>
        </dgm:presLayoutVars>
      </dgm:prSet>
      <dgm:spPr/>
    </dgm:pt>
    <dgm:pt modelId="{1AE6CC50-6358-4CA6-8C82-CCE87838EA2A}" type="pres">
      <dgm:prSet presAssocID="{30CD98A7-BAE0-4B88-8589-6882F4231211}" presName="sibTrans" presStyleCnt="0"/>
      <dgm:spPr/>
    </dgm:pt>
    <dgm:pt modelId="{7D05C65C-3DD9-4F3D-A028-DFC513203B59}" type="pres">
      <dgm:prSet presAssocID="{AD407CF5-672D-4A4A-BC32-CAED8F8C31C6}" presName="compNode" presStyleCnt="0"/>
      <dgm:spPr/>
    </dgm:pt>
    <dgm:pt modelId="{775D33F1-E0F9-4277-A247-68F41D2C7775}" type="pres">
      <dgm:prSet presAssocID="{AD407CF5-672D-4A4A-BC32-CAED8F8C31C6}" presName="iconBgRect" presStyleLbl="bgShp" presStyleIdx="2" presStyleCnt="3"/>
      <dgm:spPr/>
    </dgm:pt>
    <dgm:pt modelId="{6547F62D-53F0-490B-90F7-4539F7BDE27F}" type="pres">
      <dgm:prSet presAssocID="{AD407CF5-672D-4A4A-BC32-CAED8F8C31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py"/>
        </a:ext>
      </dgm:extLst>
    </dgm:pt>
    <dgm:pt modelId="{D94E8D62-9C09-4B4A-B842-6872CECDD7CC}" type="pres">
      <dgm:prSet presAssocID="{AD407CF5-672D-4A4A-BC32-CAED8F8C31C6}" presName="spaceRect" presStyleCnt="0"/>
      <dgm:spPr/>
    </dgm:pt>
    <dgm:pt modelId="{1FACADD5-B1A1-4B44-9468-A6ACF9C0E52C}" type="pres">
      <dgm:prSet presAssocID="{AD407CF5-672D-4A4A-BC32-CAED8F8C31C6}" presName="textRect" presStyleLbl="revTx" presStyleIdx="2" presStyleCnt="3">
        <dgm:presLayoutVars>
          <dgm:chMax val="1"/>
          <dgm:chPref val="1"/>
        </dgm:presLayoutVars>
      </dgm:prSet>
      <dgm:spPr/>
    </dgm:pt>
  </dgm:ptLst>
  <dgm:cxnLst>
    <dgm:cxn modelId="{A67A750F-BF83-4F70-8B2E-5C578B8969AD}" type="presOf" srcId="{D48B2F06-381D-488F-BC61-BA88F5617FEB}" destId="{7E92382E-745E-4486-AF41-5648DDABF128}" srcOrd="0" destOrd="0" presId="urn:microsoft.com/office/officeart/2018/5/layout/IconCircleLabelList"/>
    <dgm:cxn modelId="{E6F68D5C-1FEE-4F1C-A237-C349E15B9AEE}" srcId="{66A739BC-78EA-4128-9F31-E9657ECCCBD3}" destId="{AD407CF5-672D-4A4A-BC32-CAED8F8C31C6}" srcOrd="2" destOrd="0" parTransId="{CF24207B-92EC-4C07-BCB7-540702CE2BE0}" sibTransId="{2B7FF649-BCDD-4C4B-A8D3-8639E80CDF76}"/>
    <dgm:cxn modelId="{D1673346-B836-4C82-AE7A-9E8852ED7945}" type="presOf" srcId="{66A739BC-78EA-4128-9F31-E9657ECCCBD3}" destId="{F31E93F5-325B-478E-9CFE-5FAFF9615E37}" srcOrd="0" destOrd="0" presId="urn:microsoft.com/office/officeart/2018/5/layout/IconCircleLabelList"/>
    <dgm:cxn modelId="{29486172-302E-4905-B4AD-67B33DD3055E}" srcId="{66A739BC-78EA-4128-9F31-E9657ECCCBD3}" destId="{5B80E06C-C562-4597-BFE2-D71F1FA709B5}" srcOrd="0" destOrd="0" parTransId="{8839F6E5-5164-4A84-A960-7F6440A18D6F}" sibTransId="{FB0FB594-1084-4D5C-AC64-12A12A5D9F3C}"/>
    <dgm:cxn modelId="{177120B7-0EB2-4334-8161-70EFF4B113AE}" type="presOf" srcId="{5B80E06C-C562-4597-BFE2-D71F1FA709B5}" destId="{0DBFFF62-FC37-45D3-967B-32103F07A757}" srcOrd="0" destOrd="0" presId="urn:microsoft.com/office/officeart/2018/5/layout/IconCircleLabelList"/>
    <dgm:cxn modelId="{6A04BDC6-CDA1-4909-916A-99C169FE6E0A}" srcId="{66A739BC-78EA-4128-9F31-E9657ECCCBD3}" destId="{D48B2F06-381D-488F-BC61-BA88F5617FEB}" srcOrd="1" destOrd="0" parTransId="{F215C1B0-F5AC-470A-A7CE-F4F8BCDF1EAB}" sibTransId="{30CD98A7-BAE0-4B88-8589-6882F4231211}"/>
    <dgm:cxn modelId="{AE422EC8-EE9A-4FF2-BAF9-E1315B25693E}" type="presOf" srcId="{AD407CF5-672D-4A4A-BC32-CAED8F8C31C6}" destId="{1FACADD5-B1A1-4B44-9468-A6ACF9C0E52C}" srcOrd="0" destOrd="0" presId="urn:microsoft.com/office/officeart/2018/5/layout/IconCircleLabelList"/>
    <dgm:cxn modelId="{8E1FF662-967E-49CA-B0FB-D6478F243C5D}" type="presParOf" srcId="{F31E93F5-325B-478E-9CFE-5FAFF9615E37}" destId="{AF6257BE-E42E-4AFA-BB41-D783D1E5494B}" srcOrd="0" destOrd="0" presId="urn:microsoft.com/office/officeart/2018/5/layout/IconCircleLabelList"/>
    <dgm:cxn modelId="{5A356728-4081-4DDC-BB99-5E5C10C7AE4D}" type="presParOf" srcId="{AF6257BE-E42E-4AFA-BB41-D783D1E5494B}" destId="{C13ECC43-AA87-43F1-BBE6-9997A1BDE4EC}" srcOrd="0" destOrd="0" presId="urn:microsoft.com/office/officeart/2018/5/layout/IconCircleLabelList"/>
    <dgm:cxn modelId="{5873D6B3-D169-4549-80B0-B367233DA133}" type="presParOf" srcId="{AF6257BE-E42E-4AFA-BB41-D783D1E5494B}" destId="{0F656A00-E77F-4994-A803-BDE0623D2A00}" srcOrd="1" destOrd="0" presId="urn:microsoft.com/office/officeart/2018/5/layout/IconCircleLabelList"/>
    <dgm:cxn modelId="{350039CE-F0E1-4A47-8FF3-F1AB414F2081}" type="presParOf" srcId="{AF6257BE-E42E-4AFA-BB41-D783D1E5494B}" destId="{F492852D-F6B1-470B-8A37-02161F7462B3}" srcOrd="2" destOrd="0" presId="urn:microsoft.com/office/officeart/2018/5/layout/IconCircleLabelList"/>
    <dgm:cxn modelId="{D3EC51B3-F807-4AE5-A704-AB393E77F126}" type="presParOf" srcId="{AF6257BE-E42E-4AFA-BB41-D783D1E5494B}" destId="{0DBFFF62-FC37-45D3-967B-32103F07A757}" srcOrd="3" destOrd="0" presId="urn:microsoft.com/office/officeart/2018/5/layout/IconCircleLabelList"/>
    <dgm:cxn modelId="{4627FEE6-99AF-4D74-BAFF-149CE120BA59}" type="presParOf" srcId="{F31E93F5-325B-478E-9CFE-5FAFF9615E37}" destId="{08E9E003-DC16-446D-90C6-57FD6471B3C4}" srcOrd="1" destOrd="0" presId="urn:microsoft.com/office/officeart/2018/5/layout/IconCircleLabelList"/>
    <dgm:cxn modelId="{0DA5E510-3522-4705-9FB4-3DBAA82A4AF7}" type="presParOf" srcId="{F31E93F5-325B-478E-9CFE-5FAFF9615E37}" destId="{04DC0476-57F3-469F-9FD3-3F717BD2E483}" srcOrd="2" destOrd="0" presId="urn:microsoft.com/office/officeart/2018/5/layout/IconCircleLabelList"/>
    <dgm:cxn modelId="{9D8AA6B9-DC9F-4F67-ADC7-F5748EFBC750}" type="presParOf" srcId="{04DC0476-57F3-469F-9FD3-3F717BD2E483}" destId="{98C206FD-5392-42CC-9BD0-1E597A12AB6E}" srcOrd="0" destOrd="0" presId="urn:microsoft.com/office/officeart/2018/5/layout/IconCircleLabelList"/>
    <dgm:cxn modelId="{65F401E9-54A4-42B4-9532-F150CA748FF8}" type="presParOf" srcId="{04DC0476-57F3-469F-9FD3-3F717BD2E483}" destId="{97C7A5DF-2B99-4CC3-87B2-E00FDC299003}" srcOrd="1" destOrd="0" presId="urn:microsoft.com/office/officeart/2018/5/layout/IconCircleLabelList"/>
    <dgm:cxn modelId="{AF530713-F488-45F6-8780-AB8AB5AE622F}" type="presParOf" srcId="{04DC0476-57F3-469F-9FD3-3F717BD2E483}" destId="{C431DE5A-557C-4610-A71F-8A3E1AE79DFC}" srcOrd="2" destOrd="0" presId="urn:microsoft.com/office/officeart/2018/5/layout/IconCircleLabelList"/>
    <dgm:cxn modelId="{F65BBE21-85B9-49B7-AEDE-D9E68D390530}" type="presParOf" srcId="{04DC0476-57F3-469F-9FD3-3F717BD2E483}" destId="{7E92382E-745E-4486-AF41-5648DDABF128}" srcOrd="3" destOrd="0" presId="urn:microsoft.com/office/officeart/2018/5/layout/IconCircleLabelList"/>
    <dgm:cxn modelId="{F5EDA9F9-262E-4361-A058-CA5EEFEEDDD4}" type="presParOf" srcId="{F31E93F5-325B-478E-9CFE-5FAFF9615E37}" destId="{1AE6CC50-6358-4CA6-8C82-CCE87838EA2A}" srcOrd="3" destOrd="0" presId="urn:microsoft.com/office/officeart/2018/5/layout/IconCircleLabelList"/>
    <dgm:cxn modelId="{E4A4B8FE-46B3-4DDB-A96C-98351292FF8A}" type="presParOf" srcId="{F31E93F5-325B-478E-9CFE-5FAFF9615E37}" destId="{7D05C65C-3DD9-4F3D-A028-DFC513203B59}" srcOrd="4" destOrd="0" presId="urn:microsoft.com/office/officeart/2018/5/layout/IconCircleLabelList"/>
    <dgm:cxn modelId="{3B75A040-A029-42F7-9B12-C44D803D576C}" type="presParOf" srcId="{7D05C65C-3DD9-4F3D-A028-DFC513203B59}" destId="{775D33F1-E0F9-4277-A247-68F41D2C7775}" srcOrd="0" destOrd="0" presId="urn:microsoft.com/office/officeart/2018/5/layout/IconCircleLabelList"/>
    <dgm:cxn modelId="{71D92932-E2B1-4DF6-BF4E-4CE383E0324A}" type="presParOf" srcId="{7D05C65C-3DD9-4F3D-A028-DFC513203B59}" destId="{6547F62D-53F0-490B-90F7-4539F7BDE27F}" srcOrd="1" destOrd="0" presId="urn:microsoft.com/office/officeart/2018/5/layout/IconCircleLabelList"/>
    <dgm:cxn modelId="{881C4C7D-B860-4C55-833A-D9D31E08016E}" type="presParOf" srcId="{7D05C65C-3DD9-4F3D-A028-DFC513203B59}" destId="{D94E8D62-9C09-4B4A-B842-6872CECDD7CC}" srcOrd="2" destOrd="0" presId="urn:microsoft.com/office/officeart/2018/5/layout/IconCircleLabelList"/>
    <dgm:cxn modelId="{8BC59B0E-7857-4A38-AF89-4CF1F9AAD0EB}" type="presParOf" srcId="{7D05C65C-3DD9-4F3D-A028-DFC513203B59}" destId="{1FACADD5-B1A1-4B44-9468-A6ACF9C0E52C}"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ECC43-AA87-43F1-BBE6-9997A1BDE4EC}">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656A00-E77F-4994-A803-BDE0623D2A00}">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BFFF62-FC37-45D3-967B-32103F07A757}">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Introduction</a:t>
          </a:r>
        </a:p>
      </dsp:txBody>
      <dsp:txXfrm>
        <a:off x="93445" y="3018902"/>
        <a:ext cx="3206250" cy="720000"/>
      </dsp:txXfrm>
    </dsp:sp>
    <dsp:sp modelId="{98C206FD-5392-42CC-9BD0-1E597A12AB6E}">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7A5DF-2B99-4CC3-87B2-E00FDC299003}">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92382E-745E-4486-AF41-5648DDABF128}">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Implemented Algorithm	</a:t>
          </a:r>
        </a:p>
      </dsp:txBody>
      <dsp:txXfrm>
        <a:off x="3860789" y="3018902"/>
        <a:ext cx="3206250" cy="720000"/>
      </dsp:txXfrm>
    </dsp:sp>
    <dsp:sp modelId="{775D33F1-E0F9-4277-A247-68F41D2C7775}">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47F62D-53F0-490B-90F7-4539F7BDE27F}">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ACADD5-B1A1-4B44-9468-A6ACF9C0E52C}">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Result</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30T20:34:16.4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2,'182'-2,"203"5,-178 16,-144-12,21 5,-40-5,54 2,55-11,81 4,-46 23,-115-13,137 6,1144-20,-802 2,-517-1,58-12,-55 7,42-1,-48 4,43-8,-43 5,47-2,38 8,-59 2,0-3,0-3,98-18,-111 12,0 2,1 2,0 2,47 3,2013 4,-1111-5,-723 2,-248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30T20:39:32.2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2,'124'-1,"135"3,-172 11,-58-8,37 3,51 6,-77-8,60 2,-4-9,81 2,-93 12,-55-8,48 4,499-8,-278-3,1804 2,-2079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30T20:46:45.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13,'894'0,"-866"2,-2 0,32 8,-28-4,45 2,495-7,-275-3,544 2,-807-2,0-1,39-10,-18 4,-31 3,-5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30T20:47:05.8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0,'11'1,"1"0,-1 1,16 4,13 1,38 3,35 5,132-1,824-16,-646 3,-389 1,1 1,0 3,41 10,-42-7,3-2,64 5,-69-10,45 9,-45-5,43 2,30-9,-65-1,1 1,0 3,57 10,-31-3,1-2,1-3,93-7,-38 1,875 2,-971-2,1-1,0-1,48-14,-47 10,-1 2,1 0,39-1,28 8,49-2,-81-12,-47 9,-1 0,20-1,102 5,18-1,-45-23,-27 11,-52 7,62-4,-14 10,-58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9AE88-062B-48B8-BABE-739575722586}"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AF11A-6201-4289-B964-FD36C0230AE3}" type="slidenum">
              <a:rPr lang="en-US" smtClean="0"/>
              <a:t>‹#›</a:t>
            </a:fld>
            <a:endParaRPr lang="en-US"/>
          </a:p>
        </p:txBody>
      </p:sp>
    </p:spTree>
    <p:extLst>
      <p:ext uri="{BB962C8B-B14F-4D97-AF65-F5344CB8AC3E}">
        <p14:creationId xmlns:p14="http://schemas.microsoft.com/office/powerpoint/2010/main" val="1078494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AF11A-6201-4289-B964-FD36C0230AE3}" type="slidenum">
              <a:rPr lang="en-US" smtClean="0"/>
              <a:t>3</a:t>
            </a:fld>
            <a:endParaRPr lang="en-US"/>
          </a:p>
        </p:txBody>
      </p:sp>
    </p:spTree>
    <p:extLst>
      <p:ext uri="{BB962C8B-B14F-4D97-AF65-F5344CB8AC3E}">
        <p14:creationId xmlns:p14="http://schemas.microsoft.com/office/powerpoint/2010/main" val="162391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8a174f324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8a174f324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28a174f324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8a174f324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8a174f324f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28a174f324f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3C2D-5E51-A2B3-5807-E1301DF64A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0C4C9F-B142-91FB-593A-69A3B012AB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6B0C7B-E575-33A6-F3FE-ACE156FBA939}"/>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5" name="Footer Placeholder 4">
            <a:extLst>
              <a:ext uri="{FF2B5EF4-FFF2-40B4-BE49-F238E27FC236}">
                <a16:creationId xmlns:a16="http://schemas.microsoft.com/office/drawing/2014/main" id="{68249722-03D7-380C-3051-089AA8DFD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31A83-6843-2CA4-2003-DB67E5E8A5E0}"/>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83126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DA73C-5B70-5441-592D-60E21373C4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7F86D9-C078-0AC2-CD1E-F0163F4DA2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26387-9D38-B939-B16B-D349759BAB81}"/>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5" name="Footer Placeholder 4">
            <a:extLst>
              <a:ext uri="{FF2B5EF4-FFF2-40B4-BE49-F238E27FC236}">
                <a16:creationId xmlns:a16="http://schemas.microsoft.com/office/drawing/2014/main" id="{39D153AA-AB98-8E68-C64C-8F03DC29A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0D4DC-F816-320D-0A3D-7B1D71F2C7D1}"/>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1289424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845D8D-C03D-2D0C-36E3-C84EF66864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1CBC8B-921E-C7B8-07B5-AB547E9008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8FD71-209B-56E6-9C0A-993B8B2A981B}"/>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5" name="Footer Placeholder 4">
            <a:extLst>
              <a:ext uri="{FF2B5EF4-FFF2-40B4-BE49-F238E27FC236}">
                <a16:creationId xmlns:a16="http://schemas.microsoft.com/office/drawing/2014/main" id="{8E9EEADF-8788-F65C-D7A0-0A6FBB920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C633D-597A-EBC1-01E1-6D768964C04C}"/>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112977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8BA2-A93A-DBBA-E6D5-952506EB7D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39EC63-D84C-7154-CDC6-84CC93321E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5CA41-7F7E-310E-6315-39FFDB1AFE04}"/>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5" name="Footer Placeholder 4">
            <a:extLst>
              <a:ext uri="{FF2B5EF4-FFF2-40B4-BE49-F238E27FC236}">
                <a16:creationId xmlns:a16="http://schemas.microsoft.com/office/drawing/2014/main" id="{8A15748B-7C01-CC63-5A71-C05139F35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D8CF0-CE37-41B3-085C-80E0B5FE610F}"/>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2160056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6E36-6BC2-998B-6934-FCF4E2E7D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979052-45A0-AA89-86D7-A3DF8231A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2AD93A-1283-2C98-3F12-94461EC2AD19}"/>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5" name="Footer Placeholder 4">
            <a:extLst>
              <a:ext uri="{FF2B5EF4-FFF2-40B4-BE49-F238E27FC236}">
                <a16:creationId xmlns:a16="http://schemas.microsoft.com/office/drawing/2014/main" id="{468CA5A3-2644-FCF9-5DA2-DB72CC626F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1CE1B-3996-BF61-C43E-D1CFC6DDE52D}"/>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1400575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8E49B-B53E-22D5-5DDB-9C27BF8704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B5F5AC-7392-DBE1-6DA7-D9B09FF035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C4529E-BCCF-CC15-A229-613A97B62A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63435D-30A1-046E-7882-8C2E6DC73C64}"/>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6" name="Footer Placeholder 5">
            <a:extLst>
              <a:ext uri="{FF2B5EF4-FFF2-40B4-BE49-F238E27FC236}">
                <a16:creationId xmlns:a16="http://schemas.microsoft.com/office/drawing/2014/main" id="{7D070E2C-E870-5C3F-519E-FE75BAD91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1516A-F00A-7D6B-BB77-6C8BCAD19318}"/>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2022596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6AD0-BBB6-010E-ECD6-046B95D23E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6E731C-73EE-8812-DAD4-D3B5D23DFA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0707B4-52F5-AAD5-054F-DE1D4159ED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C17F4A-B5F0-9F4C-8722-871172D0EB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9C3347-FDEF-F0A7-F676-133701FF3F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C3FBB3-F123-BBD1-CEC2-149F876A9813}"/>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8" name="Footer Placeholder 7">
            <a:extLst>
              <a:ext uri="{FF2B5EF4-FFF2-40B4-BE49-F238E27FC236}">
                <a16:creationId xmlns:a16="http://schemas.microsoft.com/office/drawing/2014/main" id="{B5D331FD-4199-E049-E574-93280D7040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4B44B1-DE5C-E83F-0A71-EFC9F40912FD}"/>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2063393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F059-CEB5-073A-7BA0-92871568CE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AAE759-9C69-D847-4D51-0D429A07C255}"/>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4" name="Footer Placeholder 3">
            <a:extLst>
              <a:ext uri="{FF2B5EF4-FFF2-40B4-BE49-F238E27FC236}">
                <a16:creationId xmlns:a16="http://schemas.microsoft.com/office/drawing/2014/main" id="{BAED7085-3054-53D9-D8D9-E7F322D83E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49BC1-94BB-9A6F-74D0-F8775C6705AC}"/>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1366864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2F78A0-A607-BE42-99D5-BE8582294C19}"/>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3" name="Footer Placeholder 2">
            <a:extLst>
              <a:ext uri="{FF2B5EF4-FFF2-40B4-BE49-F238E27FC236}">
                <a16:creationId xmlns:a16="http://schemas.microsoft.com/office/drawing/2014/main" id="{D736A4DC-3A81-266D-93BB-9814F39DB0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D64852-DA3A-A4D1-5B6C-E5F39A41BA3E}"/>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75528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9EF0-1459-8762-FAF0-FD1EB7A43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49AA63-8228-AD8D-3D16-8DF8FC7C23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1D890-9435-C7CB-F050-7140ACE4B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0D3D2E-A36B-DD56-FCC7-C1422575E6AA}"/>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6" name="Footer Placeholder 5">
            <a:extLst>
              <a:ext uri="{FF2B5EF4-FFF2-40B4-BE49-F238E27FC236}">
                <a16:creationId xmlns:a16="http://schemas.microsoft.com/office/drawing/2014/main" id="{01403F97-6F94-4885-C48F-2017351203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BB8213-E371-DAF2-91E2-C625793EBB0D}"/>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3956742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B618-D93B-802E-DD0B-A4C07E6E4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E2AFE8-8177-0736-08A6-E10EC5E00A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CC115B-7477-204F-2C7D-5528C77C8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041113-B966-B93C-ACAD-C8D10E8CE52D}"/>
              </a:ext>
            </a:extLst>
          </p:cNvPr>
          <p:cNvSpPr>
            <a:spLocks noGrp="1"/>
          </p:cNvSpPr>
          <p:nvPr>
            <p:ph type="dt" sz="half" idx="10"/>
          </p:nvPr>
        </p:nvSpPr>
        <p:spPr/>
        <p:txBody>
          <a:bodyPr/>
          <a:lstStyle/>
          <a:p>
            <a:fld id="{B471EA0B-3F5E-47F7-999E-D692CF2B884B}" type="datetimeFigureOut">
              <a:rPr lang="en-US" smtClean="0"/>
              <a:t>10/10/2023</a:t>
            </a:fld>
            <a:endParaRPr lang="en-US"/>
          </a:p>
        </p:txBody>
      </p:sp>
      <p:sp>
        <p:nvSpPr>
          <p:cNvPr id="6" name="Footer Placeholder 5">
            <a:extLst>
              <a:ext uri="{FF2B5EF4-FFF2-40B4-BE49-F238E27FC236}">
                <a16:creationId xmlns:a16="http://schemas.microsoft.com/office/drawing/2014/main" id="{4368765A-2DDA-68D3-B26B-0593BA43C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0F03FA-1465-BA36-1D9E-F0B2BE5FF8E0}"/>
              </a:ext>
            </a:extLst>
          </p:cNvPr>
          <p:cNvSpPr>
            <a:spLocks noGrp="1"/>
          </p:cNvSpPr>
          <p:nvPr>
            <p:ph type="sldNum" sz="quarter" idx="12"/>
          </p:nvPr>
        </p:nvSpPr>
        <p:spPr/>
        <p:txBody>
          <a:bodyPr/>
          <a:lstStyle/>
          <a:p>
            <a:fld id="{AC591B49-288A-4510-B07E-E4D560D8326F}" type="slidenum">
              <a:rPr lang="en-US" smtClean="0"/>
              <a:t>‹#›</a:t>
            </a:fld>
            <a:endParaRPr lang="en-US"/>
          </a:p>
        </p:txBody>
      </p:sp>
    </p:spTree>
    <p:extLst>
      <p:ext uri="{BB962C8B-B14F-4D97-AF65-F5344CB8AC3E}">
        <p14:creationId xmlns:p14="http://schemas.microsoft.com/office/powerpoint/2010/main" val="2537402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A749A2-3968-8AE3-4E62-B0CC8397EB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D1C936-3949-D726-F57F-8C2F35E01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88AA2-7130-5B92-C463-0D61DCAEC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1EA0B-3F5E-47F7-999E-D692CF2B884B}" type="datetimeFigureOut">
              <a:rPr lang="en-US" smtClean="0"/>
              <a:t>10/10/2023</a:t>
            </a:fld>
            <a:endParaRPr lang="en-US"/>
          </a:p>
        </p:txBody>
      </p:sp>
      <p:sp>
        <p:nvSpPr>
          <p:cNvPr id="5" name="Footer Placeholder 4">
            <a:extLst>
              <a:ext uri="{FF2B5EF4-FFF2-40B4-BE49-F238E27FC236}">
                <a16:creationId xmlns:a16="http://schemas.microsoft.com/office/drawing/2014/main" id="{E0E2DE08-3EBB-27EC-34E8-B553149D87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865FC5-002C-173E-B939-A8A878937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91B49-288A-4510-B07E-E4D560D8326F}" type="slidenum">
              <a:rPr lang="en-US" smtClean="0"/>
              <a:t>‹#›</a:t>
            </a:fld>
            <a:endParaRPr lang="en-US"/>
          </a:p>
        </p:txBody>
      </p:sp>
    </p:spTree>
    <p:extLst>
      <p:ext uri="{BB962C8B-B14F-4D97-AF65-F5344CB8AC3E}">
        <p14:creationId xmlns:p14="http://schemas.microsoft.com/office/powerpoint/2010/main" val="26879170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1.png"/><Relationship Id="rId4" Type="http://schemas.openxmlformats.org/officeDocument/2006/relationships/image" Target="../media/image20.tm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3.png"/><Relationship Id="rId4" Type="http://schemas.openxmlformats.org/officeDocument/2006/relationships/image" Target="../media/image22.tm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6.xml"/><Relationship Id="rId7" Type="http://schemas.openxmlformats.org/officeDocument/2006/relationships/diagramColors" Target="../diagrams/colors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0.png"/><Relationship Id="rId5" Type="http://schemas.openxmlformats.org/officeDocument/2006/relationships/customXml" Target="../ink/ink1.xml"/><Relationship Id="rId4" Type="http://schemas.openxmlformats.org/officeDocument/2006/relationships/image" Target="../media/image12.tm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0.png"/><Relationship Id="rId5" Type="http://schemas.openxmlformats.org/officeDocument/2006/relationships/customXml" Target="../ink/ink2.xml"/><Relationship Id="rId4" Type="http://schemas.openxmlformats.org/officeDocument/2006/relationships/image" Target="../media/image12.tmp"/></Relationships>
</file>

<file path=ppt/slides/_rels/slide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slideLayout" Target="../slideLayouts/slideLayout6.xml"/><Relationship Id="rId7" Type="http://schemas.openxmlformats.org/officeDocument/2006/relationships/customXml" Target="../ink/ink4.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customXml" Target="../ink/ink3.xml"/><Relationship Id="rId4" Type="http://schemas.openxmlformats.org/officeDocument/2006/relationships/image" Target="../media/image12.tmp"/><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5.png"/><Relationship Id="rId4" Type="http://schemas.openxmlformats.org/officeDocument/2006/relationships/image" Target="../media/image14.tm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7.png"/><Relationship Id="rId4" Type="http://schemas.openxmlformats.org/officeDocument/2006/relationships/image" Target="../media/image16.tm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94473" y="2273245"/>
            <a:ext cx="10203053" cy="1500904"/>
          </a:xfrm>
        </p:spPr>
        <p:txBody>
          <a:bodyPr>
            <a:noAutofit/>
          </a:bodyPr>
          <a:lstStyle/>
          <a:p>
            <a:pPr algn="just" defTabSz="1024128"/>
            <a:r>
              <a:rPr lang="en-US" sz="4480" kern="1200" dirty="0">
                <a:solidFill>
                  <a:schemeClr val="tx1"/>
                </a:solidFill>
                <a:latin typeface="+mj-lt"/>
                <a:ea typeface="+mj-ea"/>
                <a:cs typeface="+mj-cs"/>
              </a:rPr>
              <a:t>Automated robust first peak detection in a time signal using computational intelligence</a:t>
            </a:r>
            <a:endParaRPr lang="en-US" sz="4000" dirty="0"/>
          </a:p>
        </p:txBody>
      </p:sp>
      <p:sp>
        <p:nvSpPr>
          <p:cNvPr id="3" name="Subtitle 2"/>
          <p:cNvSpPr>
            <a:spLocks noGrp="1"/>
          </p:cNvSpPr>
          <p:nvPr>
            <p:ph type="subTitle" idx="1"/>
          </p:nvPr>
        </p:nvSpPr>
        <p:spPr>
          <a:xfrm>
            <a:off x="643467" y="4217899"/>
            <a:ext cx="10325734" cy="1869746"/>
          </a:xfrm>
        </p:spPr>
        <p:txBody>
          <a:bodyPr>
            <a:normAutofit/>
          </a:bodyPr>
          <a:lstStyle/>
          <a:p>
            <a:pPr defTabSz="1024128">
              <a:spcBef>
                <a:spcPts val="1120"/>
              </a:spcBef>
            </a:pPr>
            <a:r>
              <a:rPr lang="en-US" sz="1100" kern="1200" dirty="0">
                <a:solidFill>
                  <a:schemeClr val="tx1"/>
                </a:solidFill>
                <a:latin typeface="+mn-lt"/>
                <a:ea typeface="+mn-ea"/>
                <a:cs typeface="+mn-cs"/>
              </a:rPr>
              <a:t>Presented by </a:t>
            </a:r>
          </a:p>
          <a:p>
            <a:pPr defTabSz="1024128">
              <a:spcBef>
                <a:spcPts val="1120"/>
              </a:spcBef>
            </a:pPr>
            <a:endParaRPr lang="en-US" sz="1100" b="1" kern="1200" dirty="0">
              <a:solidFill>
                <a:schemeClr val="tx1"/>
              </a:solidFill>
              <a:latin typeface="+mn-lt"/>
              <a:ea typeface="+mn-ea"/>
              <a:cs typeface="+mn-cs"/>
            </a:endParaRPr>
          </a:p>
          <a:p>
            <a:pPr defTabSz="1024128">
              <a:spcBef>
                <a:spcPts val="1120"/>
              </a:spcBef>
            </a:pPr>
            <a:r>
              <a:rPr lang="en-US" sz="1100" b="1" kern="1200" dirty="0">
                <a:solidFill>
                  <a:schemeClr val="tx1"/>
                </a:solidFill>
                <a:latin typeface="+mn-lt"/>
                <a:ea typeface="+mn-ea"/>
                <a:cs typeface="+mn-cs"/>
              </a:rPr>
              <a:t>Farjana Akter(1344037)</a:t>
            </a:r>
          </a:p>
          <a:p>
            <a:pPr defTabSz="1024128">
              <a:spcBef>
                <a:spcPts val="1120"/>
              </a:spcBef>
            </a:pPr>
            <a:r>
              <a:rPr lang="en-US" sz="1100" b="1" dirty="0"/>
              <a:t>Syed </a:t>
            </a:r>
            <a:r>
              <a:rPr lang="en-US" sz="1100" b="1" dirty="0" err="1"/>
              <a:t>Mostain</a:t>
            </a:r>
            <a:r>
              <a:rPr lang="en-US" sz="1100" b="1" dirty="0"/>
              <a:t> Ahmed(1390214)</a:t>
            </a:r>
          </a:p>
          <a:p>
            <a:pPr defTabSz="1024128">
              <a:spcBef>
                <a:spcPts val="1120"/>
              </a:spcBef>
            </a:pPr>
            <a:r>
              <a:rPr lang="en-US" sz="1100" b="1" dirty="0"/>
              <a:t>Al Rahat Hossain(1345285)</a:t>
            </a:r>
            <a:endParaRPr lang="it-IT" sz="1100" b="1" dirty="0"/>
          </a:p>
        </p:txBody>
      </p:sp>
      <p:sp>
        <p:nvSpPr>
          <p:cNvPr id="4" name="TextBox 3"/>
          <p:cNvSpPr txBox="1"/>
          <p:nvPr/>
        </p:nvSpPr>
        <p:spPr>
          <a:xfrm>
            <a:off x="783187" y="1039792"/>
            <a:ext cx="4109847" cy="789703"/>
          </a:xfrm>
          <a:prstGeom prst="rect">
            <a:avLst/>
          </a:prstGeom>
          <a:noFill/>
        </p:spPr>
        <p:txBody>
          <a:bodyPr wrap="square" rtlCol="0">
            <a:spAutoFit/>
          </a:bodyPr>
          <a:lstStyle/>
          <a:p>
            <a:pPr defTabSz="1024128">
              <a:spcAft>
                <a:spcPts val="600"/>
              </a:spcAft>
            </a:pPr>
            <a:r>
              <a:rPr lang="en-US" sz="2016" kern="1200">
                <a:solidFill>
                  <a:schemeClr val="tx1"/>
                </a:solidFill>
                <a:latin typeface="+mn-lt"/>
                <a:ea typeface="+mn-ea"/>
                <a:cs typeface="+mn-cs"/>
              </a:rPr>
              <a:t>Computational Intelligence</a:t>
            </a:r>
          </a:p>
          <a:p>
            <a:pPr defTabSz="1024128">
              <a:spcAft>
                <a:spcPts val="600"/>
              </a:spcAft>
            </a:pPr>
            <a:r>
              <a:rPr lang="en-US" sz="2016" kern="1200">
                <a:solidFill>
                  <a:schemeClr val="tx1"/>
                </a:solidFill>
                <a:latin typeface="+mn-lt"/>
                <a:ea typeface="+mn-ea"/>
                <a:cs typeface="+mn-cs"/>
              </a:rPr>
              <a:t>Prof. Andreas Pech</a:t>
            </a:r>
            <a:endParaRPr lang="en-US"/>
          </a:p>
        </p:txBody>
      </p:sp>
      <p:pic>
        <p:nvPicPr>
          <p:cNvPr id="5" name="Picture 4" descr="A logo for a university&#10;&#10;Description automatically generated">
            <a:extLst>
              <a:ext uri="{FF2B5EF4-FFF2-40B4-BE49-F238E27FC236}">
                <a16:creationId xmlns:a16="http://schemas.microsoft.com/office/drawing/2014/main" id="{11A4DD75-FAD7-47AE-A5D9-B43F088686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0418" y="770353"/>
            <a:ext cx="2448115" cy="1228868"/>
          </a:xfrm>
          <a:prstGeom prst="rect">
            <a:avLst/>
          </a:prstGeom>
        </p:spPr>
      </p:pic>
      <p:pic>
        <p:nvPicPr>
          <p:cNvPr id="13" name="Video 12">
            <a:hlinkClick r:id="" action="ppaction://media"/>
            <a:extLst>
              <a:ext uri="{FF2B5EF4-FFF2-40B4-BE49-F238E27FC236}">
                <a16:creationId xmlns:a16="http://schemas.microsoft.com/office/drawing/2014/main" id="{A0BBF522-78A9-081A-4654-CC018AA7DF2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0024069"/>
      </p:ext>
    </p:extLst>
  </p:cSld>
  <p:clrMapOvr>
    <a:masterClrMapping/>
  </p:clrMapOvr>
  <mc:AlternateContent xmlns:mc="http://schemas.openxmlformats.org/markup-compatibility/2006" xmlns:p14="http://schemas.microsoft.com/office/powerpoint/2010/main">
    <mc:Choice Requires="p14">
      <p:transition spd="slow" p14:dur="2000" advTm="25872"/>
    </mc:Choice>
    <mc:Fallback xmlns="">
      <p:transition spd="slow" advTm="25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kern="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Implemented Algorithm(Cont..)</a:t>
            </a:r>
            <a:endParaRPr lang="en-US" dirty="0"/>
          </a:p>
        </p:txBody>
      </p:sp>
      <p:sp>
        <p:nvSpPr>
          <p:cNvPr id="5" name="TextBox 4"/>
          <p:cNvSpPr txBox="1"/>
          <p:nvPr/>
        </p:nvSpPr>
        <p:spPr>
          <a:xfrm>
            <a:off x="688063" y="2172832"/>
            <a:ext cx="515142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5</a:t>
            </a:r>
            <a:r>
              <a:rPr lang="en-US" dirty="0">
                <a:latin typeface="Times New Roman" panose="02020603050405020304" pitchFamily="18" charset="0"/>
                <a:cs typeface="Times New Roman" panose="02020603050405020304" pitchFamily="18" charset="0"/>
              </a:rPr>
              <a:t>: For the input, we used a GUI in our model. </a:t>
            </a:r>
          </a:p>
        </p:txBody>
      </p:sp>
      <p:pic>
        <p:nvPicPr>
          <p:cNvPr id="4" name="Picture 3" descr="A screenshot of a computer program&#10;&#10;Description automatically generated">
            <a:extLst>
              <a:ext uri="{FF2B5EF4-FFF2-40B4-BE49-F238E27FC236}">
                <a16:creationId xmlns:a16="http://schemas.microsoft.com/office/drawing/2014/main" id="{3501B7C6-A2DD-A43A-CE21-7E5DCE5D6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285" y="1913074"/>
            <a:ext cx="6096528" cy="3680779"/>
          </a:xfrm>
          <a:prstGeom prst="rect">
            <a:avLst/>
          </a:prstGeom>
        </p:spPr>
      </p:pic>
      <p:pic>
        <p:nvPicPr>
          <p:cNvPr id="10" name="Video 9">
            <a:hlinkClick r:id="" action="ppaction://media"/>
            <a:extLst>
              <a:ext uri="{FF2B5EF4-FFF2-40B4-BE49-F238E27FC236}">
                <a16:creationId xmlns:a16="http://schemas.microsoft.com/office/drawing/2014/main" id="{15BA7F28-4F90-1A3E-F9C4-25CFD54C647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58405105"/>
      </p:ext>
    </p:extLst>
  </p:cSld>
  <p:clrMapOvr>
    <a:masterClrMapping/>
  </p:clrMapOvr>
  <mc:AlternateContent xmlns:mc="http://schemas.openxmlformats.org/markup-compatibility/2006" xmlns:p14="http://schemas.microsoft.com/office/powerpoint/2010/main">
    <mc:Choice Requires="p14">
      <p:transition spd="slow" p14:dur="2000" advTm="21041"/>
    </mc:Choice>
    <mc:Fallback xmlns="">
      <p:transition spd="slow" advTm="21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kern="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Implemented Algorithm(Cont..)</a:t>
            </a:r>
            <a:endParaRPr lang="en-US" dirty="0"/>
          </a:p>
        </p:txBody>
      </p:sp>
      <p:sp>
        <p:nvSpPr>
          <p:cNvPr id="3" name="TextBox 2">
            <a:extLst>
              <a:ext uri="{FF2B5EF4-FFF2-40B4-BE49-F238E27FC236}">
                <a16:creationId xmlns:a16="http://schemas.microsoft.com/office/drawing/2014/main" id="{4FFA5C0C-050D-6D11-DC06-DB505BEA23EB}"/>
              </a:ext>
            </a:extLst>
          </p:cNvPr>
          <p:cNvSpPr txBox="1"/>
          <p:nvPr/>
        </p:nvSpPr>
        <p:spPr>
          <a:xfrm flipH="1">
            <a:off x="913416" y="1506022"/>
            <a:ext cx="840168" cy="369332"/>
          </a:xfrm>
          <a:prstGeom prst="rect">
            <a:avLst/>
          </a:prstGeom>
          <a:noFill/>
        </p:spPr>
        <p:txBody>
          <a:bodyPr wrap="square" rtlCol="0">
            <a:spAutoFit/>
          </a:bodyPr>
          <a:lstStyle/>
          <a:p>
            <a:r>
              <a:rPr lang="en-US" dirty="0"/>
              <a:t>GUI</a:t>
            </a:r>
          </a:p>
        </p:txBody>
      </p:sp>
      <p:pic>
        <p:nvPicPr>
          <p:cNvPr id="8" name="Picture 7" descr="A screenshot of a computer&#10;&#10;Description automatically generated">
            <a:extLst>
              <a:ext uri="{FF2B5EF4-FFF2-40B4-BE49-F238E27FC236}">
                <a16:creationId xmlns:a16="http://schemas.microsoft.com/office/drawing/2014/main" id="{0C66498E-9458-89B0-EB1C-FF6E52565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116" y="1654707"/>
            <a:ext cx="8983098" cy="5070557"/>
          </a:xfrm>
          <a:prstGeom prst="rect">
            <a:avLst/>
          </a:prstGeom>
        </p:spPr>
      </p:pic>
      <p:pic>
        <p:nvPicPr>
          <p:cNvPr id="10" name="Video 9">
            <a:hlinkClick r:id="" action="ppaction://media"/>
            <a:extLst>
              <a:ext uri="{FF2B5EF4-FFF2-40B4-BE49-F238E27FC236}">
                <a16:creationId xmlns:a16="http://schemas.microsoft.com/office/drawing/2014/main" id="{291BAB7A-1E67-ED96-1852-900E66B69FC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85978908"/>
      </p:ext>
    </p:extLst>
  </p:cSld>
  <p:clrMapOvr>
    <a:masterClrMapping/>
  </p:clrMapOvr>
  <mc:AlternateContent xmlns:mc="http://schemas.openxmlformats.org/markup-compatibility/2006" xmlns:p14="http://schemas.microsoft.com/office/powerpoint/2010/main">
    <mc:Choice Requires="p14">
      <p:transition spd="slow" p14:dur="2000" advTm="23767"/>
    </mc:Choice>
    <mc:Fallback xmlns="">
      <p:transition spd="slow" advTm="23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kern="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Implemented Algorithm(Cont..)</a:t>
            </a:r>
            <a:endParaRPr lang="en-US" dirty="0"/>
          </a:p>
        </p:txBody>
      </p:sp>
      <p:sp>
        <p:nvSpPr>
          <p:cNvPr id="3" name="TextBox 2">
            <a:extLst>
              <a:ext uri="{FF2B5EF4-FFF2-40B4-BE49-F238E27FC236}">
                <a16:creationId xmlns:a16="http://schemas.microsoft.com/office/drawing/2014/main" id="{4FFA5C0C-050D-6D11-DC06-DB505BEA23EB}"/>
              </a:ext>
            </a:extLst>
          </p:cNvPr>
          <p:cNvSpPr txBox="1"/>
          <p:nvPr/>
        </p:nvSpPr>
        <p:spPr>
          <a:xfrm flipH="1">
            <a:off x="913416" y="1506022"/>
            <a:ext cx="840168" cy="369332"/>
          </a:xfrm>
          <a:prstGeom prst="rect">
            <a:avLst/>
          </a:prstGeom>
          <a:noFill/>
        </p:spPr>
        <p:txBody>
          <a:bodyPr wrap="square" rtlCol="0">
            <a:spAutoFit/>
          </a:bodyPr>
          <a:lstStyle/>
          <a:p>
            <a:r>
              <a:rPr lang="en-US" dirty="0"/>
              <a:t>GUI</a:t>
            </a:r>
          </a:p>
        </p:txBody>
      </p:sp>
      <p:pic>
        <p:nvPicPr>
          <p:cNvPr id="5" name="Picture 4" descr="A screenshot of a computer&#10;&#10;Description automatically generated">
            <a:extLst>
              <a:ext uri="{FF2B5EF4-FFF2-40B4-BE49-F238E27FC236}">
                <a16:creationId xmlns:a16="http://schemas.microsoft.com/office/drawing/2014/main" id="{DD35BEBF-F38D-C7CE-8DD1-6FD65672D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7202" y="2005320"/>
            <a:ext cx="7571428" cy="4724026"/>
          </a:xfrm>
          <a:prstGeom prst="rect">
            <a:avLst/>
          </a:prstGeom>
        </p:spPr>
      </p:pic>
      <p:sp>
        <p:nvSpPr>
          <p:cNvPr id="6" name="TextBox 5">
            <a:extLst>
              <a:ext uri="{FF2B5EF4-FFF2-40B4-BE49-F238E27FC236}">
                <a16:creationId xmlns:a16="http://schemas.microsoft.com/office/drawing/2014/main" id="{334F9876-456A-8559-4150-EDA7BFC0F8DF}"/>
              </a:ext>
            </a:extLst>
          </p:cNvPr>
          <p:cNvSpPr txBox="1"/>
          <p:nvPr/>
        </p:nvSpPr>
        <p:spPr>
          <a:xfrm>
            <a:off x="838200" y="1875354"/>
            <a:ext cx="1895168"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Invalid input warning</a:t>
            </a:r>
          </a:p>
        </p:txBody>
      </p:sp>
      <p:pic>
        <p:nvPicPr>
          <p:cNvPr id="9" name="Video 8">
            <a:hlinkClick r:id="" action="ppaction://media"/>
            <a:extLst>
              <a:ext uri="{FF2B5EF4-FFF2-40B4-BE49-F238E27FC236}">
                <a16:creationId xmlns:a16="http://schemas.microsoft.com/office/drawing/2014/main" id="{9DBB7951-F400-1448-6B6A-2A43C337200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736662"/>
      </p:ext>
    </p:extLst>
  </p:cSld>
  <p:clrMapOvr>
    <a:masterClrMapping/>
  </p:clrMapOvr>
  <mc:AlternateContent xmlns:mc="http://schemas.openxmlformats.org/markup-compatibility/2006" xmlns:p14="http://schemas.microsoft.com/office/powerpoint/2010/main">
    <mc:Choice Requires="p14">
      <p:transition spd="slow" p14:dur="2000" advTm="25284"/>
    </mc:Choice>
    <mc:Fallback xmlns="">
      <p:transition spd="slow" advTm="25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Output </a:t>
            </a:r>
          </a:p>
        </p:txBody>
      </p:sp>
      <p:sp>
        <p:nvSpPr>
          <p:cNvPr id="1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678E7494-8F57-FF2A-DE0F-7EF279F45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129" y="2005781"/>
            <a:ext cx="8308257" cy="4524215"/>
          </a:xfrm>
          <a:prstGeom prst="rect">
            <a:avLst/>
          </a:prstGeom>
        </p:spPr>
      </p:pic>
      <p:pic>
        <p:nvPicPr>
          <p:cNvPr id="5" name="Video 4">
            <a:hlinkClick r:id="" action="ppaction://media"/>
            <a:extLst>
              <a:ext uri="{FF2B5EF4-FFF2-40B4-BE49-F238E27FC236}">
                <a16:creationId xmlns:a16="http://schemas.microsoft.com/office/drawing/2014/main" id="{1F6457C3-71EA-4A19-CC43-EBDDF25D60B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8032761"/>
      </p:ext>
    </p:extLst>
  </p:cSld>
  <p:clrMapOvr>
    <a:masterClrMapping/>
  </p:clrMapOvr>
  <mc:AlternateContent xmlns:mc="http://schemas.openxmlformats.org/markup-compatibility/2006" xmlns:p14="http://schemas.microsoft.com/office/powerpoint/2010/main">
    <mc:Choice Requires="p14">
      <p:transition spd="slow" p14:dur="2000" advTm="18344"/>
    </mc:Choice>
    <mc:Fallback xmlns="">
      <p:transition spd="slow" advTm="18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Challenges encountered</a:t>
            </a:r>
            <a:endParaRPr>
              <a:latin typeface="Times New Roman"/>
              <a:ea typeface="Times New Roman"/>
              <a:cs typeface="Times New Roman"/>
              <a:sym typeface="Times New Roman"/>
            </a:endParaRPr>
          </a:p>
        </p:txBody>
      </p:sp>
      <p:sp>
        <p:nvSpPr>
          <p:cNvPr id="233" name="Google Shape;233;p26"/>
          <p:cNvSpPr txBox="1"/>
          <p:nvPr/>
        </p:nvSpPr>
        <p:spPr>
          <a:xfrm>
            <a:off x="838200" y="1586625"/>
            <a:ext cx="10761900" cy="46458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dirty="0">
                <a:latin typeface="Times New Roman"/>
                <a:ea typeface="Times New Roman"/>
                <a:cs typeface="Times New Roman"/>
                <a:sym typeface="Times New Roman"/>
              </a:rPr>
              <a:t>In the context of signal processing for noise filtering we introduced the hamming window and attempted cross correlation but this approach was ineffective. </a:t>
            </a:r>
            <a:r>
              <a:rPr lang="en-US" sz="3000">
                <a:latin typeface="Times New Roman"/>
                <a:ea typeface="Times New Roman"/>
                <a:cs typeface="Times New Roman"/>
                <a:sym typeface="Times New Roman"/>
              </a:rPr>
              <a:t>The execution </a:t>
            </a:r>
            <a:r>
              <a:rPr lang="en-US" sz="3000" dirty="0">
                <a:latin typeface="Times New Roman"/>
                <a:ea typeface="Times New Roman"/>
                <a:cs typeface="Times New Roman"/>
                <a:sym typeface="Times New Roman"/>
              </a:rPr>
              <a:t>time was </a:t>
            </a:r>
            <a:r>
              <a:rPr lang="en-US" sz="3000">
                <a:latin typeface="Times New Roman"/>
                <a:ea typeface="Times New Roman"/>
                <a:cs typeface="Times New Roman"/>
                <a:sym typeface="Times New Roman"/>
              </a:rPr>
              <a:t>very high, </a:t>
            </a:r>
            <a:r>
              <a:rPr lang="en-US" sz="3000" dirty="0">
                <a:latin typeface="Times New Roman"/>
                <a:ea typeface="Times New Roman"/>
                <a:cs typeface="Times New Roman"/>
                <a:sym typeface="Times New Roman"/>
              </a:rPr>
              <a:t>so we skipped this.</a:t>
            </a:r>
            <a:endParaRPr sz="3000" dirty="0">
              <a:latin typeface="Times New Roman"/>
              <a:ea typeface="Times New Roman"/>
              <a:cs typeface="Times New Roman"/>
              <a:sym typeface="Times New Roman"/>
            </a:endParaRPr>
          </a:p>
          <a:p>
            <a:pPr marL="457200" lvl="0" indent="0" algn="l" rtl="0">
              <a:spcBef>
                <a:spcPts val="0"/>
              </a:spcBef>
              <a:spcAft>
                <a:spcPts val="0"/>
              </a:spcAft>
              <a:buNone/>
            </a:pPr>
            <a:endParaRPr sz="3000" dirty="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dirty="0">
                <a:latin typeface="Times New Roman"/>
                <a:ea typeface="Times New Roman"/>
                <a:cs typeface="Times New Roman"/>
                <a:sym typeface="Times New Roman"/>
              </a:rPr>
              <a:t>In the context of machine learning we faced challenges as the labels in the datasheets were absent. We manually identified the desired outcomes and created a secondary labeled datasheet.</a:t>
            </a:r>
            <a:endParaRPr sz="3000" dirty="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240" name="Google Shape;240;p27"/>
          <p:cNvSpPr txBox="1"/>
          <p:nvPr/>
        </p:nvSpPr>
        <p:spPr>
          <a:xfrm>
            <a:off x="892875" y="1984850"/>
            <a:ext cx="10618800" cy="453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3000">
                <a:solidFill>
                  <a:schemeClr val="dk1"/>
                </a:solidFill>
                <a:latin typeface="Times New Roman"/>
                <a:ea typeface="Times New Roman"/>
                <a:cs typeface="Times New Roman"/>
                <a:sym typeface="Times New Roman"/>
              </a:rPr>
              <a:t>Our findings reveal that while utilizing a signal processing algorithm, the initial peak can be detected accurately but may lack precision across diverse signal types. Conversely, in the machine learning approach, the first peak can be identified across various data types, albeit with potential discrepancies in positioning, sometimes not aligning precisely with the actual first peak.</a:t>
            </a:r>
            <a:endParaRPr sz="3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Video 4">
            <a:hlinkClick r:id="" action="ppaction://media"/>
            <a:extLst>
              <a:ext uri="{FF2B5EF4-FFF2-40B4-BE49-F238E27FC236}">
                <a16:creationId xmlns:a16="http://schemas.microsoft.com/office/drawing/2014/main" id="{C7741454-719B-D8E1-7E4E-4D4B1F3F376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9161088"/>
      </p:ext>
    </p:extLst>
  </p:cSld>
  <p:clrMapOvr>
    <a:masterClrMapping/>
  </p:clrMapOvr>
  <mc:AlternateContent xmlns:mc="http://schemas.openxmlformats.org/markup-compatibility/2006" xmlns:p14="http://schemas.microsoft.com/office/powerpoint/2010/main">
    <mc:Choice Requires="p14">
      <p:transition spd="slow" p14:dur="2000" advTm="2760"/>
    </mc:Choice>
    <mc:Fallback xmlns="">
      <p:transition spd="slow" advTm="2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Overview</a:t>
            </a:r>
          </a:p>
        </p:txBody>
      </p:sp>
      <p:graphicFrame>
        <p:nvGraphicFramePr>
          <p:cNvPr id="5" name="TextBox 2">
            <a:extLst>
              <a:ext uri="{FF2B5EF4-FFF2-40B4-BE49-F238E27FC236}">
                <a16:creationId xmlns:a16="http://schemas.microsoft.com/office/drawing/2014/main" id="{C018638C-9636-4E00-D4F5-1DFD0924265D}"/>
              </a:ext>
            </a:extLst>
          </p:cNvPr>
          <p:cNvGraphicFramePr/>
          <p:nvPr>
            <p:extLst>
              <p:ext uri="{D42A27DB-BD31-4B8C-83A1-F6EECF244321}">
                <p14:modId xmlns:p14="http://schemas.microsoft.com/office/powerpoint/2010/main" val="327582716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Video 20">
            <a:hlinkClick r:id="" action="ppaction://media"/>
            <a:extLst>
              <a:ext uri="{FF2B5EF4-FFF2-40B4-BE49-F238E27FC236}">
                <a16:creationId xmlns:a16="http://schemas.microsoft.com/office/drawing/2014/main" id="{4BFA9447-F856-3452-8A3D-62F75A08FD5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0105472" y="5276684"/>
            <a:ext cx="2057400" cy="2057400"/>
          </a:xfrm>
          <a:prstGeom prst="ellipse">
            <a:avLst/>
          </a:prstGeom>
        </p:spPr>
      </p:pic>
    </p:spTree>
    <p:extLst>
      <p:ext uri="{BB962C8B-B14F-4D97-AF65-F5344CB8AC3E}">
        <p14:creationId xmlns:p14="http://schemas.microsoft.com/office/powerpoint/2010/main" val="1983731347"/>
      </p:ext>
    </p:extLst>
  </p:cSld>
  <p:clrMapOvr>
    <a:masterClrMapping/>
  </p:clrMapOvr>
  <mc:AlternateContent xmlns:mc="http://schemas.openxmlformats.org/markup-compatibility/2006" xmlns:p14="http://schemas.microsoft.com/office/powerpoint/2010/main">
    <mc:Choice Requires="p14">
      <p:transition spd="slow" p14:dur="2000" advTm="16581"/>
    </mc:Choice>
    <mc:Fallback xmlns="">
      <p:transition spd="slow" advTm="1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61DC183-07AE-409A-AB63-34A0C77B6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646" y="349664"/>
            <a:ext cx="5845571" cy="1638377"/>
          </a:xfrm>
        </p:spPr>
        <p:txBody>
          <a:bodyPr vert="horz" lIns="91440" tIns="45720" rIns="91440" bIns="45720" rtlCol="0" anchor="b">
            <a:normAutofit/>
          </a:bodyPr>
          <a:lstStyle/>
          <a:p>
            <a:r>
              <a:rPr lang="en-US" sz="4800" kern="1200">
                <a:solidFill>
                  <a:schemeClr val="tx1"/>
                </a:solidFill>
                <a:latin typeface="+mj-lt"/>
                <a:ea typeface="+mj-ea"/>
                <a:cs typeface="+mj-cs"/>
              </a:rPr>
              <a:t>Introduction</a:t>
            </a:r>
          </a:p>
        </p:txBody>
      </p:sp>
      <p:sp>
        <p:nvSpPr>
          <p:cNvPr id="3" name="TextBox 2">
            <a:extLst>
              <a:ext uri="{FF2B5EF4-FFF2-40B4-BE49-F238E27FC236}">
                <a16:creationId xmlns:a16="http://schemas.microsoft.com/office/drawing/2014/main" id="{42597AEB-E181-41B3-B550-9E6949391E48}"/>
              </a:ext>
            </a:extLst>
          </p:cNvPr>
          <p:cNvSpPr txBox="1"/>
          <p:nvPr/>
        </p:nvSpPr>
        <p:spPr>
          <a:xfrm>
            <a:off x="587988" y="2620641"/>
            <a:ext cx="5837750" cy="302370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900" dirty="0"/>
          </a:p>
          <a:p>
            <a:pPr marL="285750" indent="-228600">
              <a:lnSpc>
                <a:spcPct val="90000"/>
              </a:lnSpc>
              <a:spcAft>
                <a:spcPts val="600"/>
              </a:spcAft>
              <a:buFont typeface="Arial" panose="020B0604020202020204" pitchFamily="34" charset="0"/>
              <a:buChar char="•"/>
            </a:pPr>
            <a:r>
              <a:rPr lang="en-US" sz="1900" dirty="0"/>
              <a:t>Peak detection in a signal </a:t>
            </a:r>
            <a:r>
              <a:rPr lang="en-US" sz="1900" dirty="0">
                <a:effectLst/>
              </a:rPr>
              <a:t>finds relevance across a wide spectrum of applications, allowing for a better understanding of abrupt fluctuations in diverse datasets</a:t>
            </a:r>
            <a:r>
              <a:rPr lang="en-US" sz="1900" dirty="0"/>
              <a:t>.</a:t>
            </a:r>
          </a:p>
          <a:p>
            <a:pPr marL="285750" indent="-228600">
              <a:lnSpc>
                <a:spcPct val="90000"/>
              </a:lnSpc>
              <a:spcAft>
                <a:spcPts val="600"/>
              </a:spcAft>
              <a:buFont typeface="Arial" panose="020B0604020202020204" pitchFamily="34" charset="0"/>
              <a:buChar char="•"/>
            </a:pPr>
            <a:endParaRPr lang="en-US" sz="1900" dirty="0"/>
          </a:p>
          <a:p>
            <a:pPr marL="285750" indent="-228600">
              <a:lnSpc>
                <a:spcPct val="90000"/>
              </a:lnSpc>
              <a:spcAft>
                <a:spcPts val="600"/>
              </a:spcAft>
              <a:buFont typeface="Arial" panose="020B0604020202020204" pitchFamily="34" charset="0"/>
              <a:buChar char="•"/>
            </a:pPr>
            <a:endParaRPr lang="en-US" sz="1900" dirty="0"/>
          </a:p>
          <a:p>
            <a:pPr marL="285750" indent="-228600">
              <a:lnSpc>
                <a:spcPct val="90000"/>
              </a:lnSpc>
              <a:spcAft>
                <a:spcPts val="600"/>
              </a:spcAft>
              <a:buFont typeface="Arial" panose="020B0604020202020204" pitchFamily="34" charset="0"/>
              <a:buChar char="•"/>
            </a:pPr>
            <a:r>
              <a:rPr lang="en-US" sz="1900" dirty="0"/>
              <a:t>For signal processing applications using computational intelligence, peak detection is an important step.</a:t>
            </a:r>
          </a:p>
          <a:p>
            <a:pPr indent="-228600">
              <a:lnSpc>
                <a:spcPct val="90000"/>
              </a:lnSpc>
              <a:spcAft>
                <a:spcPts val="600"/>
              </a:spcAft>
              <a:buFont typeface="Arial" panose="020B0604020202020204" pitchFamily="34" charset="0"/>
              <a:buChar char="•"/>
            </a:pPr>
            <a:endParaRPr lang="en-US" sz="1900" dirty="0"/>
          </a:p>
        </p:txBody>
      </p:sp>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showing a graph of a graph&#10;&#10;Description automatically generated with medium confidence">
            <a:extLst>
              <a:ext uri="{FF2B5EF4-FFF2-40B4-BE49-F238E27FC236}">
                <a16:creationId xmlns:a16="http://schemas.microsoft.com/office/drawing/2014/main" id="{736A7324-08D7-C412-D83E-5093D1AB5C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1373" y="2473421"/>
            <a:ext cx="4235516" cy="1662438"/>
          </a:xfrm>
          <a:prstGeom prst="rect">
            <a:avLst/>
          </a:prstGeom>
        </p:spPr>
      </p:pic>
      <p:sp>
        <p:nvSpPr>
          <p:cNvPr id="26" name="Rectangle 25">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Audio 20">
            <a:hlinkClick r:id="" action="ppaction://media"/>
            <a:extLst>
              <a:ext uri="{FF2B5EF4-FFF2-40B4-BE49-F238E27FC236}">
                <a16:creationId xmlns:a16="http://schemas.microsoft.com/office/drawing/2014/main" id="{1BB2F879-FBF6-9F18-2C7F-650A035133D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54143"/>
      </p:ext>
    </p:extLst>
  </p:cSld>
  <p:clrMapOvr>
    <a:masterClrMapping/>
  </p:clrMapOvr>
  <mc:AlternateContent xmlns:mc="http://schemas.openxmlformats.org/markup-compatibility/2006" xmlns:p14="http://schemas.microsoft.com/office/powerpoint/2010/main">
    <mc:Choice Requires="p14">
      <p:transition spd="slow" p14:dur="2000" advTm="52863"/>
    </mc:Choice>
    <mc:Fallback xmlns="">
      <p:transition spd="slow" advTm="5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5064" y="525982"/>
            <a:ext cx="4282983" cy="1200361"/>
          </a:xfrm>
        </p:spPr>
        <p:txBody>
          <a:bodyPr vert="horz" lIns="91440" tIns="45720" rIns="91440" bIns="45720" rtlCol="0" anchor="b">
            <a:normAutofit fontScale="90000"/>
          </a:bodyPr>
          <a:lstStyle/>
          <a:p>
            <a:br>
              <a:rPr lang="en-US" sz="900" kern="1200" dirty="0">
                <a:solidFill>
                  <a:schemeClr val="tx1"/>
                </a:solidFill>
                <a:latin typeface="+mj-lt"/>
                <a:ea typeface="+mj-ea"/>
                <a:cs typeface="+mj-cs"/>
              </a:rPr>
            </a:br>
            <a:br>
              <a:rPr lang="en-US" sz="900" kern="1200" dirty="0">
                <a:solidFill>
                  <a:schemeClr val="tx1"/>
                </a:solidFill>
                <a:latin typeface="+mj-lt"/>
                <a:ea typeface="+mj-ea"/>
                <a:cs typeface="+mj-cs"/>
              </a:rPr>
            </a:br>
            <a:br>
              <a:rPr lang="en-US" sz="900" kern="1200" dirty="0">
                <a:solidFill>
                  <a:schemeClr val="tx1"/>
                </a:solidFill>
                <a:latin typeface="+mj-lt"/>
                <a:ea typeface="+mj-ea"/>
                <a:cs typeface="+mj-cs"/>
              </a:rPr>
            </a:br>
            <a:br>
              <a:rPr lang="en-US" sz="900" kern="1200" dirty="0">
                <a:solidFill>
                  <a:schemeClr val="tx1"/>
                </a:solidFill>
                <a:latin typeface="+mj-lt"/>
                <a:ea typeface="+mj-ea"/>
                <a:cs typeface="+mj-cs"/>
              </a:rPr>
            </a:br>
            <a:br>
              <a:rPr lang="en-US" sz="900" kern="1200" dirty="0">
                <a:solidFill>
                  <a:schemeClr val="tx1"/>
                </a:solidFill>
                <a:latin typeface="+mj-lt"/>
                <a:ea typeface="+mj-ea"/>
                <a:cs typeface="+mj-cs"/>
              </a:rPr>
            </a:br>
            <a:r>
              <a:rPr lang="en-US" sz="3600" kern="1200" dirty="0">
                <a:solidFill>
                  <a:schemeClr val="tx1"/>
                </a:solidFill>
                <a:latin typeface="Times New Roman" panose="02020603050405020304" pitchFamily="18" charset="0"/>
                <a:cs typeface="Times New Roman" panose="02020603050405020304" pitchFamily="18" charset="0"/>
              </a:rPr>
              <a:t>Implemented Algorithm</a:t>
            </a:r>
            <a:br>
              <a:rPr lang="en-US" sz="900" kern="1200" dirty="0">
                <a:solidFill>
                  <a:schemeClr val="tx1"/>
                </a:solidFill>
                <a:latin typeface="+mj-lt"/>
                <a:ea typeface="+mj-ea"/>
                <a:cs typeface="+mj-cs"/>
              </a:rPr>
            </a:br>
            <a:br>
              <a:rPr lang="en-US" sz="900" kern="1200" dirty="0">
                <a:solidFill>
                  <a:schemeClr val="tx1"/>
                </a:solidFill>
                <a:latin typeface="+mj-lt"/>
                <a:ea typeface="+mj-ea"/>
                <a:cs typeface="+mj-cs"/>
              </a:rPr>
            </a:br>
            <a:br>
              <a:rPr lang="en-US" sz="900" kern="1200" dirty="0">
                <a:solidFill>
                  <a:schemeClr val="tx1"/>
                </a:solidFill>
                <a:latin typeface="+mj-lt"/>
                <a:ea typeface="+mj-ea"/>
                <a:cs typeface="+mj-cs"/>
              </a:rPr>
            </a:br>
            <a:br>
              <a:rPr lang="en-US" sz="900" kern="1200" dirty="0">
                <a:solidFill>
                  <a:schemeClr val="tx1"/>
                </a:solidFill>
                <a:latin typeface="+mj-lt"/>
                <a:ea typeface="+mj-ea"/>
                <a:cs typeface="+mj-cs"/>
              </a:rPr>
            </a:br>
            <a:br>
              <a:rPr lang="en-US" sz="900" kern="1200" dirty="0">
                <a:solidFill>
                  <a:schemeClr val="tx1"/>
                </a:solidFill>
                <a:latin typeface="+mj-lt"/>
                <a:ea typeface="+mj-ea"/>
                <a:cs typeface="+mj-cs"/>
              </a:rPr>
            </a:br>
            <a:endParaRPr lang="en-US" sz="900" kern="1200" dirty="0">
              <a:solidFill>
                <a:schemeClr val="tx1"/>
              </a:solidFill>
              <a:latin typeface="+mj-lt"/>
              <a:ea typeface="+mj-ea"/>
              <a:cs typeface="+mj-cs"/>
            </a:endParaRPr>
          </a:p>
        </p:txBody>
      </p:sp>
      <p:sp>
        <p:nvSpPr>
          <p:cNvPr id="33" name="Rectangle 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58994" y="2214171"/>
            <a:ext cx="4959321" cy="3848589"/>
          </a:xfrm>
          <a:prstGeom prst="rect">
            <a:avLst/>
          </a:prstGeom>
        </p:spPr>
        <p:txBody>
          <a:bodyPr vert="horz" lIns="91440" tIns="45720" rIns="91440" bIns="45720" rtlCol="0" anchor="ctr">
            <a:normAutofit/>
          </a:bodyPr>
          <a:lstStyle/>
          <a:p>
            <a:pPr>
              <a:lnSpc>
                <a:spcPct val="90000"/>
              </a:lnSpc>
              <a:spcAft>
                <a:spcPts val="600"/>
              </a:spcAft>
            </a:pPr>
            <a:r>
              <a:rPr lang="en-US" sz="1400" b="1" dirty="0"/>
              <a:t>Step 1: </a:t>
            </a:r>
            <a:r>
              <a:rPr lang="en-US" sz="1400" dirty="0"/>
              <a:t>Import Library and Function in Signal Processing Approach</a:t>
            </a:r>
          </a:p>
          <a:p>
            <a:pPr indent="-228600">
              <a:lnSpc>
                <a:spcPct val="90000"/>
              </a:lnSpc>
              <a:spcAft>
                <a:spcPts val="600"/>
              </a:spcAft>
              <a:buFont typeface="Arial" panose="020B0604020202020204" pitchFamily="34" charset="0"/>
              <a:buChar char="•"/>
            </a:pPr>
            <a:endParaRPr lang="en-US" sz="1400" b="1" dirty="0"/>
          </a:p>
          <a:p>
            <a:pPr marL="285750" indent="-228600">
              <a:lnSpc>
                <a:spcPct val="90000"/>
              </a:lnSpc>
              <a:spcAft>
                <a:spcPts val="600"/>
              </a:spcAft>
              <a:buFont typeface="Arial" panose="020B0604020202020204" pitchFamily="34" charset="0"/>
              <a:buChar char="•"/>
            </a:pPr>
            <a:r>
              <a:rPr lang="en-US" sz="1400" dirty="0"/>
              <a:t> Our peak detection model relies on the SciPy library for identifying the first peak in the signal.</a:t>
            </a:r>
          </a:p>
          <a:p>
            <a:pPr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 SciPy is closely integrated with NumPy, offering efficient N-dimensional array manipulation capabilities.</a:t>
            </a:r>
          </a:p>
          <a:p>
            <a:pPr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The SciPy library enhances the functionality of NumPy arrays by providing a range of user-friendly and efficient numerical routines, including those for numerical integration and optimization.</a:t>
            </a:r>
          </a:p>
          <a:p>
            <a:pPr marL="285750" indent="-228600">
              <a:lnSpc>
                <a:spcPct val="90000"/>
              </a:lnSpc>
              <a:spcAft>
                <a:spcPts val="600"/>
              </a:spcAft>
              <a:buFont typeface="Arial" panose="020B0604020202020204" pitchFamily="34" charset="0"/>
              <a:buChar char="•"/>
            </a:pPr>
            <a:r>
              <a:rPr lang="en-US" sz="1400" dirty="0"/>
              <a:t>Selected function on snippet, takes a 1-D array and finds all local maxima by simple comparison of neighboring values. Optionally, a subset of these peaks can be selected by specifying conditions for a peak’s properties.</a:t>
            </a:r>
          </a:p>
          <a:p>
            <a:pPr marL="285750"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sp>
        <p:nvSpPr>
          <p:cNvPr id="35" name="Rectangle 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code&#10;&#10;Description automatically generated">
            <a:extLst>
              <a:ext uri="{FF2B5EF4-FFF2-40B4-BE49-F238E27FC236}">
                <a16:creationId xmlns:a16="http://schemas.microsoft.com/office/drawing/2014/main" id="{D9B904E3-E7BF-3E0A-3CB1-60ED86A0B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270" y="2073045"/>
            <a:ext cx="5628018" cy="2420048"/>
          </a:xfrm>
          <a:prstGeom prst="rect">
            <a:avLst/>
          </a:prstGeom>
        </p:spPr>
      </p:pic>
      <mc:AlternateContent xmlns:mc="http://schemas.openxmlformats.org/markup-compatibility/2006" xmlns:p14="http://schemas.microsoft.com/office/powerpoint/2010/main">
        <mc:Choice Requires="p14">
          <p:contentPart p14:bwMode="auto" r:id="rId5">
            <p14:nvContentPartPr>
              <p14:cNvPr id="36" name="Ink 35">
                <a:extLst>
                  <a:ext uri="{FF2B5EF4-FFF2-40B4-BE49-F238E27FC236}">
                    <a16:creationId xmlns:a16="http://schemas.microsoft.com/office/drawing/2014/main" id="{00AE0C05-6A06-8633-0A6D-F5A3D1BD9897}"/>
                  </a:ext>
                </a:extLst>
              </p14:cNvPr>
              <p14:cNvContentPartPr/>
              <p14:nvPr/>
            </p14:nvContentPartPr>
            <p14:xfrm>
              <a:off x="6076103" y="3155628"/>
              <a:ext cx="3027960" cy="40320"/>
            </p14:xfrm>
          </p:contentPart>
        </mc:Choice>
        <mc:Fallback xmlns="">
          <p:pic>
            <p:nvPicPr>
              <p:cNvPr id="36" name="Ink 35">
                <a:extLst>
                  <a:ext uri="{FF2B5EF4-FFF2-40B4-BE49-F238E27FC236}">
                    <a16:creationId xmlns:a16="http://schemas.microsoft.com/office/drawing/2014/main" id="{00AE0C05-6A06-8633-0A6D-F5A3D1BD9897}"/>
                  </a:ext>
                </a:extLst>
              </p:cNvPr>
              <p:cNvPicPr/>
              <p:nvPr/>
            </p:nvPicPr>
            <p:blipFill>
              <a:blip r:embed="rId6"/>
              <a:stretch>
                <a:fillRect/>
              </a:stretch>
            </p:blipFill>
            <p:spPr>
              <a:xfrm>
                <a:off x="6022103" y="3047628"/>
                <a:ext cx="3135600" cy="255960"/>
              </a:xfrm>
              <a:prstGeom prst="rect">
                <a:avLst/>
              </a:prstGeom>
            </p:spPr>
          </p:pic>
        </mc:Fallback>
      </mc:AlternateContent>
      <p:pic>
        <p:nvPicPr>
          <p:cNvPr id="13" name="Audio 12">
            <a:hlinkClick r:id="" action="ppaction://media"/>
            <a:extLst>
              <a:ext uri="{FF2B5EF4-FFF2-40B4-BE49-F238E27FC236}">
                <a16:creationId xmlns:a16="http://schemas.microsoft.com/office/drawing/2014/main" id="{4B16289A-700A-BD8D-6D57-C7438EDCE4E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8218325"/>
      </p:ext>
    </p:extLst>
  </p:cSld>
  <p:clrMapOvr>
    <a:masterClrMapping/>
  </p:clrMapOvr>
  <mc:AlternateContent xmlns:mc="http://schemas.openxmlformats.org/markup-compatibility/2006" xmlns:p14="http://schemas.microsoft.com/office/powerpoint/2010/main">
    <mc:Choice Requires="p14">
      <p:transition spd="slow" p14:dur="2000" advTm="94300"/>
    </mc:Choice>
    <mc:Fallback xmlns="">
      <p:transition spd="slow" advTm="94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1551" y="525982"/>
            <a:ext cx="5874449" cy="1200361"/>
          </a:xfrm>
        </p:spPr>
        <p:txBody>
          <a:bodyPr vert="horz" lIns="91440" tIns="45720" rIns="91440" bIns="45720" rtlCol="0" anchor="b">
            <a:noAutofit/>
          </a:bodyPr>
          <a:lstStyle/>
          <a:p>
            <a:r>
              <a:rPr lang="en-US" sz="3200" kern="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Implemented Algorithm(Cont..)</a:t>
            </a:r>
            <a:br>
              <a:rPr lang="en-US" sz="900" kern="1200" dirty="0">
                <a:solidFill>
                  <a:schemeClr val="tx1"/>
                </a:solidFill>
              </a:rPr>
            </a:br>
            <a:br>
              <a:rPr lang="en-US" sz="900" kern="1200" dirty="0">
                <a:solidFill>
                  <a:schemeClr val="tx1"/>
                </a:solidFill>
              </a:rPr>
            </a:br>
            <a:br>
              <a:rPr lang="en-US" sz="900" kern="1200" dirty="0">
                <a:solidFill>
                  <a:schemeClr val="tx1"/>
                </a:solidFill>
              </a:rPr>
            </a:br>
            <a:br>
              <a:rPr lang="en-US" sz="900" kern="1200" dirty="0">
                <a:solidFill>
                  <a:schemeClr val="tx1"/>
                </a:solidFill>
              </a:rPr>
            </a:br>
            <a:br>
              <a:rPr lang="en-US" sz="900" kern="1200" dirty="0">
                <a:solidFill>
                  <a:schemeClr val="tx1"/>
                </a:solidFill>
              </a:rPr>
            </a:br>
            <a:endParaRPr lang="en-US" sz="900" kern="1200" dirty="0">
              <a:solidFill>
                <a:schemeClr val="tx1"/>
              </a:solidFill>
            </a:endParaRP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5066" y="2031101"/>
            <a:ext cx="4282984" cy="351194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dirty="0"/>
              <a:t>pandas is a Python package providing fast, flexible, and expressive data structures designed to make working with “relational” or “labeled” data both easy and intuitive.</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In our given test file, there is some string values. We use </a:t>
            </a:r>
            <a:r>
              <a:rPr lang="en-US" i="1" dirty="0"/>
              <a:t>pandas</a:t>
            </a:r>
            <a:r>
              <a:rPr lang="en-US" dirty="0"/>
              <a:t>  to convert all the values to float64</a:t>
            </a:r>
          </a:p>
          <a:p>
            <a:pPr marL="285750" indent="-228600">
              <a:lnSpc>
                <a:spcPct val="90000"/>
              </a:lnSpc>
              <a:spcAft>
                <a:spcPts val="600"/>
              </a:spcAft>
              <a:buFont typeface="Arial" panose="020B0604020202020204" pitchFamily="34" charset="0"/>
              <a:buChar char="•"/>
            </a:pPr>
            <a:endParaRPr lang="en-US"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 code&#10;&#10;Description automatically generated">
            <a:extLst>
              <a:ext uri="{FF2B5EF4-FFF2-40B4-BE49-F238E27FC236}">
                <a16:creationId xmlns:a16="http://schemas.microsoft.com/office/drawing/2014/main" id="{C7B1864C-56AC-344D-3F66-3B1AD96D3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7738" y="2102541"/>
            <a:ext cx="5628018" cy="2420048"/>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01D2C62-A660-B60B-0871-860CC5DD8F89}"/>
                  </a:ext>
                </a:extLst>
              </p14:cNvPr>
              <p14:cNvContentPartPr/>
              <p14:nvPr/>
            </p14:nvContentPartPr>
            <p14:xfrm>
              <a:off x="6076246" y="3440748"/>
              <a:ext cx="1542600" cy="30960"/>
            </p14:xfrm>
          </p:contentPart>
        </mc:Choice>
        <mc:Fallback xmlns="">
          <p:pic>
            <p:nvPicPr>
              <p:cNvPr id="7" name="Ink 6">
                <a:extLst>
                  <a:ext uri="{FF2B5EF4-FFF2-40B4-BE49-F238E27FC236}">
                    <a16:creationId xmlns:a16="http://schemas.microsoft.com/office/drawing/2014/main" id="{401D2C62-A660-B60B-0871-860CC5DD8F89}"/>
                  </a:ext>
                </a:extLst>
              </p:cNvPr>
              <p:cNvPicPr/>
              <p:nvPr/>
            </p:nvPicPr>
            <p:blipFill>
              <a:blip r:embed="rId6"/>
              <a:stretch>
                <a:fillRect/>
              </a:stretch>
            </p:blipFill>
            <p:spPr>
              <a:xfrm>
                <a:off x="6022606" y="3333108"/>
                <a:ext cx="1650240" cy="246600"/>
              </a:xfrm>
              <a:prstGeom prst="rect">
                <a:avLst/>
              </a:prstGeom>
            </p:spPr>
          </p:pic>
        </mc:Fallback>
      </mc:AlternateContent>
      <p:pic>
        <p:nvPicPr>
          <p:cNvPr id="22" name="Audio 21">
            <a:hlinkClick r:id="" action="ppaction://media"/>
            <a:extLst>
              <a:ext uri="{FF2B5EF4-FFF2-40B4-BE49-F238E27FC236}">
                <a16:creationId xmlns:a16="http://schemas.microsoft.com/office/drawing/2014/main" id="{657E3D60-EF2B-DEB6-2CD4-DBDE5D8DFC7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68805"/>
      </p:ext>
    </p:extLst>
  </p:cSld>
  <p:clrMapOvr>
    <a:masterClrMapping/>
  </p:clrMapOvr>
  <mc:AlternateContent xmlns:mc="http://schemas.openxmlformats.org/markup-compatibility/2006" xmlns:p14="http://schemas.microsoft.com/office/powerpoint/2010/main">
    <mc:Choice Requires="p14">
      <p:transition spd="slow" p14:dur="2000" advTm="38005"/>
    </mc:Choice>
    <mc:Fallback xmlns="">
      <p:transition spd="slow" advTm="38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Implemented Algorithm(Cont..)</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screen shot of a computer code&#10;&#10;Description automatically generated">
            <a:extLst>
              <a:ext uri="{FF2B5EF4-FFF2-40B4-BE49-F238E27FC236}">
                <a16:creationId xmlns:a16="http://schemas.microsoft.com/office/drawing/2014/main" id="{7F311704-19F6-89F9-F4CA-B890D6EE5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781" y="3124195"/>
            <a:ext cx="5572019" cy="2395969"/>
          </a:xfrm>
          <a:prstGeom prst="rect">
            <a:avLst/>
          </a:prstGeom>
        </p:spPr>
      </p:pic>
      <p:sp>
        <p:nvSpPr>
          <p:cNvPr id="6" name="TextBox 5">
            <a:extLst>
              <a:ext uri="{FF2B5EF4-FFF2-40B4-BE49-F238E27FC236}">
                <a16:creationId xmlns:a16="http://schemas.microsoft.com/office/drawing/2014/main" id="{8B5F849C-1852-BABB-CFBA-E6A3104940A7}"/>
              </a:ext>
            </a:extLst>
          </p:cNvPr>
          <p:cNvSpPr txBox="1"/>
          <p:nvPr/>
        </p:nvSpPr>
        <p:spPr>
          <a:xfrm>
            <a:off x="838200" y="2550985"/>
            <a:ext cx="4751608" cy="3493713"/>
          </a:xfrm>
          <a:prstGeom prst="rect">
            <a:avLst/>
          </a:prstGeom>
          <a:noFill/>
        </p:spPr>
        <p:txBody>
          <a:bodyPr wrap="square" rtlCol="0">
            <a:spAutoFit/>
          </a:bodyPr>
          <a:lstStyle/>
          <a:p>
            <a:pPr marL="282893" indent="-282893" defTabSz="905256">
              <a:spcAft>
                <a:spcPts val="600"/>
              </a:spcAft>
              <a:buFont typeface="Arial" panose="020B0604020202020204" pitchFamily="34" charset="0"/>
              <a:buChar char="•"/>
            </a:pPr>
            <a:r>
              <a:rPr lang="en-US" kern="1200" dirty="0">
                <a:solidFill>
                  <a:schemeClr val="tx1"/>
                </a:solidFill>
                <a:latin typeface="Times New Roman" panose="02020603050405020304" pitchFamily="18" charset="0"/>
                <a:ea typeface="+mn-ea"/>
                <a:cs typeface="Times New Roman" panose="02020603050405020304" pitchFamily="18" charset="0"/>
              </a:rPr>
              <a:t>The </a:t>
            </a:r>
            <a:r>
              <a:rPr lang="en-US" kern="1200" dirty="0" err="1">
                <a:solidFill>
                  <a:schemeClr val="tx1"/>
                </a:solidFill>
                <a:latin typeface="Times New Roman" panose="02020603050405020304" pitchFamily="18" charset="0"/>
                <a:ea typeface="+mn-ea"/>
                <a:cs typeface="Times New Roman" panose="02020603050405020304" pitchFamily="18" charset="0"/>
              </a:rPr>
              <a:t>tkinter</a:t>
            </a:r>
            <a:r>
              <a:rPr lang="en-US" kern="1200" dirty="0">
                <a:solidFill>
                  <a:schemeClr val="tx1"/>
                </a:solidFill>
                <a:latin typeface="Times New Roman" panose="02020603050405020304" pitchFamily="18" charset="0"/>
                <a:ea typeface="+mn-ea"/>
                <a:cs typeface="Times New Roman" panose="02020603050405020304" pitchFamily="18" charset="0"/>
              </a:rPr>
              <a:t> package (“Tk interface”) is the standard Python interface to the </a:t>
            </a:r>
            <a:r>
              <a:rPr lang="en-US" kern="1200" dirty="0" err="1">
                <a:solidFill>
                  <a:schemeClr val="tx1"/>
                </a:solidFill>
                <a:latin typeface="Times New Roman" panose="02020603050405020304" pitchFamily="18" charset="0"/>
                <a:ea typeface="+mn-ea"/>
                <a:cs typeface="Times New Roman" panose="02020603050405020304" pitchFamily="18" charset="0"/>
              </a:rPr>
              <a:t>Tcl</a:t>
            </a:r>
            <a:r>
              <a:rPr lang="en-US" kern="1200" dirty="0">
                <a:solidFill>
                  <a:schemeClr val="tx1"/>
                </a:solidFill>
                <a:latin typeface="Times New Roman" panose="02020603050405020304" pitchFamily="18" charset="0"/>
                <a:ea typeface="+mn-ea"/>
                <a:cs typeface="Times New Roman" panose="02020603050405020304" pitchFamily="18" charset="0"/>
              </a:rPr>
              <a:t>/Tk GUI toolkit.</a:t>
            </a:r>
          </a:p>
          <a:p>
            <a:pPr defTabSz="905256">
              <a:spcAft>
                <a:spcPts val="600"/>
              </a:spcAft>
            </a:pPr>
            <a:endParaRPr lang="en-US" kern="1200" dirty="0">
              <a:solidFill>
                <a:schemeClr val="tx1"/>
              </a:solidFill>
              <a:latin typeface="Times New Roman" panose="02020603050405020304" pitchFamily="18" charset="0"/>
              <a:ea typeface="+mn-ea"/>
              <a:cs typeface="Times New Roman" panose="02020603050405020304" pitchFamily="18" charset="0"/>
            </a:endParaRPr>
          </a:p>
          <a:p>
            <a:pPr marL="282893" indent="-282893" defTabSz="905256">
              <a:spcAft>
                <a:spcPts val="600"/>
              </a:spcAft>
              <a:buFont typeface="Arial" panose="020B0604020202020204" pitchFamily="34" charset="0"/>
              <a:buChar char="•"/>
            </a:pPr>
            <a:r>
              <a:rPr lang="en-US" i="1" kern="1200" dirty="0" err="1">
                <a:solidFill>
                  <a:schemeClr val="tx1"/>
                </a:solidFill>
                <a:latin typeface="Times New Roman" panose="02020603050405020304" pitchFamily="18" charset="0"/>
                <a:ea typeface="+mn-ea"/>
                <a:cs typeface="Times New Roman" panose="02020603050405020304" pitchFamily="18" charset="0"/>
              </a:rPr>
              <a:t>tkinter</a:t>
            </a:r>
            <a:r>
              <a:rPr lang="en-US" i="1" kern="1200" dirty="0">
                <a:solidFill>
                  <a:schemeClr val="tx1"/>
                </a:solidFill>
                <a:latin typeface="Times New Roman" panose="02020603050405020304" pitchFamily="18" charset="0"/>
                <a:ea typeface="+mn-ea"/>
                <a:cs typeface="Times New Roman" panose="02020603050405020304" pitchFamily="18" charset="0"/>
              </a:rPr>
              <a:t> import </a:t>
            </a:r>
            <a:r>
              <a:rPr lang="en-US" i="1" kern="1200" dirty="0" err="1">
                <a:solidFill>
                  <a:schemeClr val="tx1"/>
                </a:solidFill>
                <a:latin typeface="Times New Roman" panose="02020603050405020304" pitchFamily="18" charset="0"/>
                <a:ea typeface="+mn-ea"/>
                <a:cs typeface="Times New Roman" panose="02020603050405020304" pitchFamily="18" charset="0"/>
              </a:rPr>
              <a:t>filedialog</a:t>
            </a:r>
            <a:r>
              <a:rPr lang="en-US" i="1" kern="1200" dirty="0">
                <a:solidFill>
                  <a:schemeClr val="tx1"/>
                </a:solidFill>
                <a:latin typeface="Times New Roman" panose="02020603050405020304" pitchFamily="18" charset="0"/>
                <a:ea typeface="+mn-ea"/>
                <a:cs typeface="Times New Roman" panose="02020603050405020304" pitchFamily="18" charset="0"/>
              </a:rPr>
              <a:t>, </a:t>
            </a:r>
            <a:r>
              <a:rPr lang="en-US" kern="1200" dirty="0">
                <a:solidFill>
                  <a:schemeClr val="tx1"/>
                </a:solidFill>
                <a:latin typeface="Times New Roman" panose="02020603050405020304" pitchFamily="18" charset="0"/>
                <a:ea typeface="+mn-ea"/>
                <a:cs typeface="Times New Roman" panose="02020603050405020304" pitchFamily="18" charset="0"/>
              </a:rPr>
              <a:t>this function offers a dialog that can be used while working with files.</a:t>
            </a:r>
          </a:p>
          <a:p>
            <a:pPr marL="282893" indent="-282893" defTabSz="905256">
              <a:spcAft>
                <a:spcPts val="600"/>
              </a:spcAft>
              <a:buFont typeface="Arial" panose="020B0604020202020204" pitchFamily="34" charset="0"/>
              <a:buChar char="•"/>
            </a:pPr>
            <a:endParaRPr lang="en-US" kern="1200" dirty="0">
              <a:solidFill>
                <a:schemeClr val="tx1"/>
              </a:solidFill>
              <a:latin typeface="Times New Roman" panose="02020603050405020304" pitchFamily="18" charset="0"/>
              <a:ea typeface="+mn-ea"/>
              <a:cs typeface="Times New Roman" panose="02020603050405020304" pitchFamily="18" charset="0"/>
            </a:endParaRPr>
          </a:p>
          <a:p>
            <a:pPr marL="282893" indent="-282893" defTabSz="905256">
              <a:spcAft>
                <a:spcPts val="600"/>
              </a:spcAft>
              <a:buFont typeface="Arial" panose="020B0604020202020204" pitchFamily="34" charset="0"/>
              <a:buChar char="•"/>
            </a:pPr>
            <a:endParaRPr lang="en-US" kern="1200" dirty="0">
              <a:solidFill>
                <a:schemeClr val="tx1"/>
              </a:solidFill>
              <a:latin typeface="Times New Roman" panose="02020603050405020304" pitchFamily="18" charset="0"/>
              <a:ea typeface="+mn-ea"/>
              <a:cs typeface="Times New Roman" panose="02020603050405020304" pitchFamily="18" charset="0"/>
            </a:endParaRPr>
          </a:p>
          <a:p>
            <a:pPr marL="282893" indent="-282893" defTabSz="905256">
              <a:spcAft>
                <a:spcPts val="600"/>
              </a:spcAft>
              <a:buFont typeface="Arial" panose="020B0604020202020204" pitchFamily="34" charset="0"/>
              <a:buChar char="•"/>
            </a:pPr>
            <a:r>
              <a:rPr lang="en-US" kern="1200" dirty="0">
                <a:solidFill>
                  <a:schemeClr val="tx1"/>
                </a:solidFill>
                <a:latin typeface="Times New Roman" panose="02020603050405020304" pitchFamily="18" charset="0"/>
                <a:ea typeface="+mn-ea"/>
                <a:cs typeface="Times New Roman" panose="02020603050405020304" pitchFamily="18" charset="0"/>
              </a:rPr>
              <a:t>We used this package to create Graphical User Interface for uploading our test file.</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F1EC881-1372-A62C-787D-D69DC2DFF8F0}"/>
                  </a:ext>
                </a:extLst>
              </p14:cNvPr>
              <p14:cNvContentPartPr/>
              <p14:nvPr/>
            </p14:nvContentPartPr>
            <p14:xfrm>
              <a:off x="6465423" y="4912430"/>
              <a:ext cx="1095629" cy="15326"/>
            </p14:xfrm>
          </p:contentPart>
        </mc:Choice>
        <mc:Fallback xmlns="">
          <p:pic>
            <p:nvPicPr>
              <p:cNvPr id="9" name="Ink 8">
                <a:extLst>
                  <a:ext uri="{FF2B5EF4-FFF2-40B4-BE49-F238E27FC236}">
                    <a16:creationId xmlns:a16="http://schemas.microsoft.com/office/drawing/2014/main" id="{3F1EC881-1372-A62C-787D-D69DC2DFF8F0}"/>
                  </a:ext>
                </a:extLst>
              </p:cNvPr>
              <p:cNvPicPr/>
              <p:nvPr/>
            </p:nvPicPr>
            <p:blipFill>
              <a:blip r:embed="rId6"/>
              <a:stretch>
                <a:fillRect/>
              </a:stretch>
            </p:blipFill>
            <p:spPr>
              <a:xfrm>
                <a:off x="6411416" y="4802959"/>
                <a:ext cx="1203284" cy="23390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A15B5B8-AA4F-9FD3-7A00-B1D0E8884970}"/>
                  </a:ext>
                </a:extLst>
              </p14:cNvPr>
              <p14:cNvContentPartPr/>
              <p14:nvPr/>
            </p14:nvContentPartPr>
            <p14:xfrm>
              <a:off x="6300402" y="5140537"/>
              <a:ext cx="2101797" cy="60591"/>
            </p14:xfrm>
          </p:contentPart>
        </mc:Choice>
        <mc:Fallback xmlns="">
          <p:pic>
            <p:nvPicPr>
              <p:cNvPr id="11" name="Ink 10">
                <a:extLst>
                  <a:ext uri="{FF2B5EF4-FFF2-40B4-BE49-F238E27FC236}">
                    <a16:creationId xmlns:a16="http://schemas.microsoft.com/office/drawing/2014/main" id="{1A15B5B8-AA4F-9FD3-7A00-B1D0E8884970}"/>
                  </a:ext>
                </a:extLst>
              </p:cNvPr>
              <p:cNvPicPr/>
              <p:nvPr/>
            </p:nvPicPr>
            <p:blipFill>
              <a:blip r:embed="rId8"/>
              <a:stretch>
                <a:fillRect/>
              </a:stretch>
            </p:blipFill>
            <p:spPr>
              <a:xfrm>
                <a:off x="6246399" y="5032339"/>
                <a:ext cx="2209443" cy="276627"/>
              </a:xfrm>
              <a:prstGeom prst="rect">
                <a:avLst/>
              </a:prstGeom>
            </p:spPr>
          </p:pic>
        </mc:Fallback>
      </mc:AlternateContent>
      <p:pic>
        <p:nvPicPr>
          <p:cNvPr id="7" name="Video 6">
            <a:hlinkClick r:id="" action="ppaction://media"/>
            <a:extLst>
              <a:ext uri="{FF2B5EF4-FFF2-40B4-BE49-F238E27FC236}">
                <a16:creationId xmlns:a16="http://schemas.microsoft.com/office/drawing/2014/main" id="{DB498D96-6A7C-95FF-355C-59B293EB3A5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3870490"/>
      </p:ext>
    </p:extLst>
  </p:cSld>
  <p:clrMapOvr>
    <a:masterClrMapping/>
  </p:clrMapOvr>
  <mc:AlternateContent xmlns:mc="http://schemas.openxmlformats.org/markup-compatibility/2006" xmlns:p14="http://schemas.microsoft.com/office/powerpoint/2010/main">
    <mc:Choice Requires="p14">
      <p:transition spd="slow" p14:dur="2000" advTm="52648"/>
    </mc:Choice>
    <mc:Fallback xmlns="">
      <p:transition spd="slow" advTm="52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Implemented Algorithm(Cont..)</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6047D31-B50B-635C-ABCD-FE2B0645522F}"/>
              </a:ext>
            </a:extLst>
          </p:cNvPr>
          <p:cNvSpPr txBox="1">
            <a:spLocks/>
          </p:cNvSpPr>
          <p:nvPr/>
        </p:nvSpPr>
        <p:spPr>
          <a:xfrm>
            <a:off x="590719" y="2330505"/>
            <a:ext cx="4559425" cy="3979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1800" b="1" dirty="0">
                <a:latin typeface="Times New Roman" panose="02020603050405020304" pitchFamily="18" charset="0"/>
                <a:ea typeface="+mn-ea"/>
                <a:cs typeface="Times New Roman" panose="02020603050405020304" pitchFamily="18" charset="0"/>
              </a:rPr>
              <a:t>Step2</a:t>
            </a:r>
            <a:r>
              <a:rPr lang="en-US" sz="1800" dirty="0">
                <a:latin typeface="Times New Roman" panose="02020603050405020304" pitchFamily="18" charset="0"/>
                <a:ea typeface="+mn-ea"/>
                <a:cs typeface="Times New Roman" panose="02020603050405020304" pitchFamily="18" charset="0"/>
              </a:rPr>
              <a:t>: First Peak Detection in Signal Processing Approach</a:t>
            </a:r>
          </a:p>
          <a:p>
            <a:pPr indent="-228600">
              <a:spcAft>
                <a:spcPts val="600"/>
              </a:spcAft>
              <a:buFont typeface="Arial" panose="020B0604020202020204" pitchFamily="34" charset="0"/>
              <a:buChar char="•"/>
            </a:pPr>
            <a:endParaRPr lang="en-US" sz="2000" dirty="0">
              <a:latin typeface="+mn-lt"/>
              <a:ea typeface="+mn-ea"/>
              <a:cs typeface="+mn-cs"/>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Description automatically generated">
            <a:extLst>
              <a:ext uri="{FF2B5EF4-FFF2-40B4-BE49-F238E27FC236}">
                <a16:creationId xmlns:a16="http://schemas.microsoft.com/office/drawing/2014/main" id="{80526657-0640-2531-45ED-EA26FA56FD53}"/>
              </a:ext>
            </a:extLst>
          </p:cNvPr>
          <p:cNvPicPr>
            <a:picLocks noChangeAspect="1"/>
          </p:cNvPicPr>
          <p:nvPr/>
        </p:nvPicPr>
        <p:blipFill rotWithShape="1">
          <a:blip r:embed="rId4">
            <a:extLst>
              <a:ext uri="{28A0092B-C50C-407E-A947-70E740481C1C}">
                <a14:useLocalDpi xmlns:a14="http://schemas.microsoft.com/office/drawing/2010/main" val="0"/>
              </a:ext>
            </a:extLst>
          </a:blip>
          <a:srcRect r="5868"/>
          <a:stretch/>
        </p:blipFill>
        <p:spPr>
          <a:xfrm>
            <a:off x="5977788" y="799352"/>
            <a:ext cx="5425410" cy="5259296"/>
          </a:xfrm>
          <a:prstGeom prst="rect">
            <a:avLst/>
          </a:prstGeom>
        </p:spPr>
      </p:pic>
      <p:pic>
        <p:nvPicPr>
          <p:cNvPr id="30" name="Video 29">
            <a:hlinkClick r:id="" action="ppaction://media"/>
            <a:extLst>
              <a:ext uri="{FF2B5EF4-FFF2-40B4-BE49-F238E27FC236}">
                <a16:creationId xmlns:a16="http://schemas.microsoft.com/office/drawing/2014/main" id="{BEB1B7A4-4E53-3892-F8A2-30C465E341D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59830896"/>
      </p:ext>
    </p:extLst>
  </p:cSld>
  <p:clrMapOvr>
    <a:masterClrMapping/>
  </p:clrMapOvr>
  <mc:AlternateContent xmlns:mc="http://schemas.openxmlformats.org/markup-compatibility/2006" xmlns:p14="http://schemas.microsoft.com/office/powerpoint/2010/main">
    <mc:Choice Requires="p14">
      <p:transition spd="slow" p14:dur="2000" advTm="43136"/>
    </mc:Choice>
    <mc:Fallback xmlns="">
      <p:transition spd="slow" advTm="43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6040" y="732886"/>
            <a:ext cx="9984615" cy="1092447"/>
          </a:xfrm>
        </p:spPr>
        <p:txBody>
          <a:bodyPr vert="horz" lIns="91440" tIns="45720" rIns="91440" bIns="45720" rtlCol="0" anchor="ctr">
            <a:normAutofit/>
          </a:bodyPr>
          <a:lstStyle/>
          <a:p>
            <a:r>
              <a:rPr lang="en-US" sz="6000" kern="1200" dirty="0">
                <a:solidFill>
                  <a:schemeClr val="tx1"/>
                </a:solidFill>
                <a:latin typeface="+mj-lt"/>
                <a:ea typeface="+mj-ea"/>
                <a:cs typeface="+mj-cs"/>
              </a:rPr>
              <a:t>Implemented Algorithm(Cont..)</a:t>
            </a:r>
          </a:p>
        </p:txBody>
      </p:sp>
      <p:pic>
        <p:nvPicPr>
          <p:cNvPr id="8" name="Picture 7" descr="A close-up of a white background&#10;&#10;Description automatically generated">
            <a:extLst>
              <a:ext uri="{FF2B5EF4-FFF2-40B4-BE49-F238E27FC236}">
                <a16:creationId xmlns:a16="http://schemas.microsoft.com/office/drawing/2014/main" id="{37350622-754E-DCB6-02A1-3221FFF32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9727" y="3152938"/>
            <a:ext cx="3877938" cy="1597227"/>
          </a:xfrm>
          <a:prstGeom prst="rect">
            <a:avLst/>
          </a:prstGeom>
        </p:spPr>
      </p:pic>
      <p:sp>
        <p:nvSpPr>
          <p:cNvPr id="4" name="TextBox 3"/>
          <p:cNvSpPr txBox="1"/>
          <p:nvPr/>
        </p:nvSpPr>
        <p:spPr>
          <a:xfrm>
            <a:off x="1144017" y="2063117"/>
            <a:ext cx="4238257" cy="2728198"/>
          </a:xfrm>
          <a:prstGeom prst="rect">
            <a:avLst/>
          </a:prstGeom>
        </p:spPr>
        <p:txBody>
          <a:bodyPr vert="horz" lIns="91440" tIns="45720" rIns="91440" bIns="45720" rtlCol="0" anchor="t">
            <a:noAutofit/>
          </a:bodyPr>
          <a:lstStyle/>
          <a:p>
            <a:pPr>
              <a:lnSpc>
                <a:spcPct val="90000"/>
              </a:lnSpc>
              <a:spcAft>
                <a:spcPts val="600"/>
              </a:spcAft>
            </a:pPr>
            <a:r>
              <a:rPr lang="en-US" sz="1600" b="1" dirty="0">
                <a:latin typeface="Times New Roman" panose="02020603050405020304" pitchFamily="18" charset="0"/>
                <a:cs typeface="Times New Roman" panose="02020603050405020304" pitchFamily="18" charset="0"/>
              </a:rPr>
              <a:t>Step3</a:t>
            </a:r>
            <a:r>
              <a:rPr lang="en-US" sz="1600" dirty="0">
                <a:latin typeface="Times New Roman" panose="02020603050405020304" pitchFamily="18" charset="0"/>
                <a:cs typeface="Times New Roman" panose="02020603050405020304" pitchFamily="18" charset="0"/>
              </a:rPr>
              <a:t>: Machine Learning Approach (Library and Functions)</a:t>
            </a:r>
          </a:p>
          <a:p>
            <a:pPr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our second approach we used Scikit-learn library.</a:t>
            </a:r>
          </a:p>
          <a:p>
            <a:pPr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Scikit-learn is an open source data analysis library, and the gold standard for Machine Learning (ML) in the Python ecosystem</a:t>
            </a:r>
          </a:p>
          <a:p>
            <a:pPr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sklearn.svm</a:t>
            </a:r>
            <a:r>
              <a:rPr lang="en-US" sz="1600" dirty="0">
                <a:latin typeface="Times New Roman" panose="02020603050405020304" pitchFamily="18" charset="0"/>
                <a:cs typeface="Times New Roman" panose="02020603050405020304" pitchFamily="18" charset="0"/>
              </a:rPr>
              <a:t> module includes Support Vector Machine algorithms.</a:t>
            </a:r>
          </a:p>
          <a:p>
            <a:pPr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sklearn.metrics</a:t>
            </a:r>
            <a:r>
              <a:rPr lang="en-US" sz="1600" dirty="0">
                <a:latin typeface="Times New Roman" panose="02020603050405020304" pitchFamily="18" charset="0"/>
                <a:cs typeface="Times New Roman" panose="02020603050405020304" pitchFamily="18" charset="0"/>
              </a:rPr>
              <a:t> module includes score functions, performance metrics and pairwise metrics and distance computations.</a:t>
            </a:r>
          </a:p>
        </p:txBody>
      </p:sp>
      <p:pic>
        <p:nvPicPr>
          <p:cNvPr id="7" name="Video 6">
            <a:hlinkClick r:id="" action="ppaction://media"/>
            <a:extLst>
              <a:ext uri="{FF2B5EF4-FFF2-40B4-BE49-F238E27FC236}">
                <a16:creationId xmlns:a16="http://schemas.microsoft.com/office/drawing/2014/main" id="{6814A538-0C71-A8CD-F800-6B0B8199FDB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5545868"/>
      </p:ext>
    </p:extLst>
  </p:cSld>
  <p:clrMapOvr>
    <a:masterClrMapping/>
  </p:clrMapOvr>
  <mc:AlternateContent xmlns:mc="http://schemas.openxmlformats.org/markup-compatibility/2006" xmlns:p14="http://schemas.microsoft.com/office/powerpoint/2010/main">
    <mc:Choice Requires="p14">
      <p:transition spd="slow" p14:dur="2000" advTm="41955"/>
    </mc:Choice>
    <mc:Fallback xmlns="">
      <p:transition spd="slow" advTm="41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kern="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Implemented ML Algorithm(Cont..)</a:t>
            </a:r>
            <a:endParaRPr lang="en-US" dirty="0"/>
          </a:p>
        </p:txBody>
      </p:sp>
      <p:sp>
        <p:nvSpPr>
          <p:cNvPr id="5" name="TextBox 4"/>
          <p:cNvSpPr txBox="1"/>
          <p:nvPr/>
        </p:nvSpPr>
        <p:spPr>
          <a:xfrm>
            <a:off x="802249" y="1690688"/>
            <a:ext cx="5115472" cy="384720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5</a:t>
            </a:r>
            <a:r>
              <a:rPr lang="en-US" dirty="0">
                <a:latin typeface="Times New Roman" panose="02020603050405020304" pitchFamily="18" charset="0"/>
                <a:cs typeface="Times New Roman" panose="02020603050405020304" pitchFamily="18" charset="0"/>
              </a:rPr>
              <a:t>: For the input, we used a Support Vector Machine (SVR). </a:t>
            </a:r>
          </a:p>
          <a:p>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Loading and preparing the dataset.</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Splitting the data into training and testing sets.</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Handling features and labels.</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Ensuring consistency in feature names between training and testing sets.</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Brief introduction to SVR.</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Mention the creation of the SVR model.</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Hyperparameter Tuning with </a:t>
            </a:r>
            <a:r>
              <a:rPr lang="en-US" sz="1400" dirty="0" err="1">
                <a:latin typeface="Times New Roman" panose="02020603050405020304" pitchFamily="18" charset="0"/>
                <a:cs typeface="Times New Roman" panose="02020603050405020304" pitchFamily="18" charset="0"/>
              </a:rPr>
              <a:t>GridSearchCV</a:t>
            </a:r>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Describing the hyperparameters being tuned (</a:t>
            </a:r>
            <a:r>
              <a:rPr lang="en-US" sz="1400" dirty="0" err="1">
                <a:latin typeface="Times New Roman" panose="02020603050405020304" pitchFamily="18" charset="0"/>
                <a:cs typeface="Times New Roman" panose="02020603050405020304" pitchFamily="18" charset="0"/>
              </a:rPr>
              <a:t>max_iter</a:t>
            </a:r>
            <a:r>
              <a:rPr lang="en-US" sz="1400" dirty="0">
                <a:latin typeface="Times New Roman" panose="02020603050405020304" pitchFamily="18" charset="0"/>
                <a:cs typeface="Times New Roman" panose="02020603050405020304" pitchFamily="18" charset="0"/>
              </a:rPr>
              <a:t> in this case).</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Execution of </a:t>
            </a:r>
            <a:r>
              <a:rPr lang="en-US" sz="1400" dirty="0" err="1">
                <a:latin typeface="Times New Roman" panose="02020603050405020304" pitchFamily="18" charset="0"/>
                <a:cs typeface="Times New Roman" panose="02020603050405020304" pitchFamily="18" charset="0"/>
              </a:rPr>
              <a:t>GridSearchCV</a:t>
            </a:r>
            <a:r>
              <a:rPr lang="en-US" sz="1400" dirty="0">
                <a:latin typeface="Times New Roman" panose="02020603050405020304" pitchFamily="18" charset="0"/>
                <a:cs typeface="Times New Roman" panose="02020603050405020304" pitchFamily="18" charset="0"/>
              </a:rPr>
              <a:t> for model training.</a:t>
            </a:r>
          </a:p>
          <a:p>
            <a:pPr marL="285750" indent="-285750">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Obtaining predictions using the trained model.</a:t>
            </a:r>
          </a:p>
          <a:p>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 program&#10;&#10;Description automatically generated">
            <a:extLst>
              <a:ext uri="{FF2B5EF4-FFF2-40B4-BE49-F238E27FC236}">
                <a16:creationId xmlns:a16="http://schemas.microsoft.com/office/drawing/2014/main" id="{FE7A212C-B870-CEAA-1785-9FB724837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9" y="1690688"/>
            <a:ext cx="4631595" cy="4602872"/>
          </a:xfrm>
          <a:prstGeom prst="rect">
            <a:avLst/>
          </a:prstGeom>
        </p:spPr>
      </p:pic>
      <p:pic>
        <p:nvPicPr>
          <p:cNvPr id="20" name="Video 19">
            <a:hlinkClick r:id="" action="ppaction://media"/>
            <a:extLst>
              <a:ext uri="{FF2B5EF4-FFF2-40B4-BE49-F238E27FC236}">
                <a16:creationId xmlns:a16="http://schemas.microsoft.com/office/drawing/2014/main" id="{7CAB2DF4-B912-3E24-8795-DF120BFAC25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2500" r="12500"/>
          <a:stretch>
            <a:fillRect/>
          </a:stretch>
        </p:blipFill>
        <p:spPr>
          <a:xfrm>
            <a:off x="268855" y="5323732"/>
            <a:ext cx="1324282" cy="1324282"/>
          </a:xfrm>
          <a:prstGeom prst="ellipse">
            <a:avLst/>
          </a:prstGeom>
        </p:spPr>
      </p:pic>
    </p:spTree>
    <p:extLst>
      <p:ext uri="{BB962C8B-B14F-4D97-AF65-F5344CB8AC3E}">
        <p14:creationId xmlns:p14="http://schemas.microsoft.com/office/powerpoint/2010/main" val="3176579758"/>
      </p:ext>
    </p:extLst>
  </p:cSld>
  <p:clrMapOvr>
    <a:masterClrMapping/>
  </p:clrMapOvr>
  <mc:AlternateContent xmlns:mc="http://schemas.openxmlformats.org/markup-compatibility/2006" xmlns:p14="http://schemas.microsoft.com/office/powerpoint/2010/main">
    <mc:Choice Requires="p14">
      <p:transition spd="slow" p14:dur="2000" advTm="71289"/>
    </mc:Choice>
    <mc:Fallback xmlns="">
      <p:transition spd="slow" advTm="71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TotalTime>
  <Words>692</Words>
  <Application>Microsoft Office PowerPoint</Application>
  <PresentationFormat>Widescreen</PresentationFormat>
  <Paragraphs>82</Paragraphs>
  <Slides>16</Slides>
  <Notes>3</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Times New Roman</vt:lpstr>
      <vt:lpstr>Wingdings</vt:lpstr>
      <vt:lpstr>Office Theme</vt:lpstr>
      <vt:lpstr>Automated robust first peak detection in a time signal using computational intelligence</vt:lpstr>
      <vt:lpstr>Overview</vt:lpstr>
      <vt:lpstr>Introduction</vt:lpstr>
      <vt:lpstr>     Implemented Algorithm     </vt:lpstr>
      <vt:lpstr>Implemented Algorithm(Cont..)     </vt:lpstr>
      <vt:lpstr>Implemented Algorithm(Cont..)</vt:lpstr>
      <vt:lpstr>Implemented Algorithm(Cont..)</vt:lpstr>
      <vt:lpstr>Implemented Algorithm(Cont..)</vt:lpstr>
      <vt:lpstr>Implemented ML Algorithm(Cont..)</vt:lpstr>
      <vt:lpstr>Implemented Algorithm(Cont..)</vt:lpstr>
      <vt:lpstr>Implemented Algorithm(Cont..)</vt:lpstr>
      <vt:lpstr>Implemented Algorithm(Cont..)</vt:lpstr>
      <vt:lpstr>Output </vt:lpstr>
      <vt:lpstr>Challenges encountered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robust first peak detection in a time signal using computational intelligence</dc:title>
  <dc:creator>User</dc:creator>
  <cp:lastModifiedBy>Syed Mostain Ahmed</cp:lastModifiedBy>
  <cp:revision>27</cp:revision>
  <dcterms:created xsi:type="dcterms:W3CDTF">2022-09-30T16:47:05Z</dcterms:created>
  <dcterms:modified xsi:type="dcterms:W3CDTF">2023-10-09T23:06:39Z</dcterms:modified>
</cp:coreProperties>
</file>